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6.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7.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8.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9.xml" ContentType="application/vnd.openxmlformats-officedocument.drawingml.chart+xml"/>
  <Override PartName="/ppt/notesSlides/notesSlide48.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1"/>
  </p:notesMasterIdLst>
  <p:handoutMasterIdLst>
    <p:handoutMasterId r:id="rId92"/>
  </p:handoutMasterIdLst>
  <p:sldIdLst>
    <p:sldId id="400" r:id="rId2"/>
    <p:sldId id="521" r:id="rId3"/>
    <p:sldId id="519" r:id="rId4"/>
    <p:sldId id="520" r:id="rId5"/>
    <p:sldId id="522" r:id="rId6"/>
    <p:sldId id="523" r:id="rId7"/>
    <p:sldId id="524" r:id="rId8"/>
    <p:sldId id="526" r:id="rId9"/>
    <p:sldId id="527" r:id="rId10"/>
    <p:sldId id="525" r:id="rId11"/>
    <p:sldId id="467" r:id="rId12"/>
    <p:sldId id="402" r:id="rId13"/>
    <p:sldId id="403" r:id="rId14"/>
    <p:sldId id="404" r:id="rId15"/>
    <p:sldId id="460" r:id="rId16"/>
    <p:sldId id="461" r:id="rId17"/>
    <p:sldId id="405" r:id="rId18"/>
    <p:sldId id="406" r:id="rId19"/>
    <p:sldId id="407" r:id="rId20"/>
    <p:sldId id="408" r:id="rId21"/>
    <p:sldId id="409" r:id="rId22"/>
    <p:sldId id="410" r:id="rId23"/>
    <p:sldId id="411" r:id="rId24"/>
    <p:sldId id="412" r:id="rId25"/>
    <p:sldId id="413" r:id="rId26"/>
    <p:sldId id="414" r:id="rId27"/>
    <p:sldId id="415" r:id="rId28"/>
    <p:sldId id="468" r:id="rId29"/>
    <p:sldId id="469" r:id="rId30"/>
    <p:sldId id="470" r:id="rId31"/>
    <p:sldId id="471" r:id="rId32"/>
    <p:sldId id="472" r:id="rId33"/>
    <p:sldId id="473" r:id="rId34"/>
    <p:sldId id="474" r:id="rId35"/>
    <p:sldId id="475" r:id="rId36"/>
    <p:sldId id="476" r:id="rId37"/>
    <p:sldId id="477" r:id="rId38"/>
    <p:sldId id="463" r:id="rId39"/>
    <p:sldId id="478" r:id="rId40"/>
    <p:sldId id="464" r:id="rId41"/>
    <p:sldId id="479" r:id="rId42"/>
    <p:sldId id="418" r:id="rId43"/>
    <p:sldId id="419" r:id="rId44"/>
    <p:sldId id="420" r:id="rId45"/>
    <p:sldId id="453" r:id="rId46"/>
    <p:sldId id="421" r:id="rId47"/>
    <p:sldId id="422" r:id="rId48"/>
    <p:sldId id="423" r:id="rId49"/>
    <p:sldId id="424" r:id="rId50"/>
    <p:sldId id="425" r:id="rId51"/>
    <p:sldId id="426" r:id="rId52"/>
    <p:sldId id="444" r:id="rId53"/>
    <p:sldId id="445" r:id="rId54"/>
    <p:sldId id="454" r:id="rId55"/>
    <p:sldId id="446" r:id="rId56"/>
    <p:sldId id="456" r:id="rId57"/>
    <p:sldId id="455" r:id="rId58"/>
    <p:sldId id="448" r:id="rId59"/>
    <p:sldId id="482" r:id="rId60"/>
    <p:sldId id="486" r:id="rId61"/>
    <p:sldId id="487" r:id="rId62"/>
    <p:sldId id="484" r:id="rId63"/>
    <p:sldId id="480" r:id="rId64"/>
    <p:sldId id="433" r:id="rId65"/>
    <p:sldId id="450" r:id="rId66"/>
    <p:sldId id="485" r:id="rId67"/>
    <p:sldId id="488" r:id="rId68"/>
    <p:sldId id="489" r:id="rId69"/>
    <p:sldId id="491" r:id="rId70"/>
    <p:sldId id="494" r:id="rId71"/>
    <p:sldId id="492" r:id="rId72"/>
    <p:sldId id="495" r:id="rId73"/>
    <p:sldId id="496" r:id="rId74"/>
    <p:sldId id="493" r:id="rId75"/>
    <p:sldId id="497" r:id="rId76"/>
    <p:sldId id="498" r:id="rId77"/>
    <p:sldId id="500" r:id="rId78"/>
    <p:sldId id="501" r:id="rId79"/>
    <p:sldId id="502" r:id="rId80"/>
    <p:sldId id="511" r:id="rId81"/>
    <p:sldId id="512" r:id="rId82"/>
    <p:sldId id="513" r:id="rId83"/>
    <p:sldId id="514" r:id="rId84"/>
    <p:sldId id="503" r:id="rId85"/>
    <p:sldId id="504" r:id="rId86"/>
    <p:sldId id="505" r:id="rId87"/>
    <p:sldId id="506" r:id="rId88"/>
    <p:sldId id="490" r:id="rId89"/>
    <p:sldId id="434"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p:restoredLeft sz="34583" autoAdjust="0"/>
    <p:restoredTop sz="86364" autoAdjust="0"/>
  </p:normalViewPr>
  <p:slideViewPr>
    <p:cSldViewPr snapToGrid="0" snapToObjects="1">
      <p:cViewPr varScale="1">
        <p:scale>
          <a:sx n="55" d="100"/>
          <a:sy n="55" d="100"/>
        </p:scale>
        <p:origin x="-2624" y="-104"/>
      </p:cViewPr>
      <p:guideLst>
        <p:guide orient="horz" pos="2160"/>
        <p:guide pos="583"/>
      </p:guideLst>
    </p:cSldViewPr>
  </p:slideViewPr>
  <p:outlineViewPr>
    <p:cViewPr>
      <p:scale>
        <a:sx n="33" d="100"/>
        <a:sy n="33" d="100"/>
      </p:scale>
      <p:origin x="9992" y="6880"/>
    </p:cViewPr>
  </p:outlineViewPr>
  <p:notesTextViewPr>
    <p:cViewPr>
      <p:scale>
        <a:sx n="100" d="100"/>
        <a:sy n="100" d="100"/>
      </p:scale>
      <p:origin x="0" y="0"/>
    </p:cViewPr>
  </p:notesTextViewPr>
  <p:sorterViewPr>
    <p:cViewPr>
      <p:scale>
        <a:sx n="66" d="100"/>
        <a:sy n="66" d="100"/>
      </p:scale>
      <p:origin x="0" y="7392"/>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printerSettings" Target="printerSettings/printerSettings1.bin"/><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chrisi00:Desktop:dataAnalysis%20Jens%20class.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hrisi00:Desktop:Journal%20Paper:location_distribution_visualiz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radarChart>
        <c:radarStyle val="marker"/>
        <c:varyColors val="0"/>
        <c:ser>
          <c:idx val="0"/>
          <c:order val="0"/>
          <c:tx>
            <c:strRef>
              <c:f>Sheet1!$B$1</c:f>
              <c:strCache>
                <c:ptCount val="1"/>
                <c:pt idx="0">
                  <c:v>Jen's Profile</c:v>
                </c:pt>
              </c:strCache>
            </c:strRef>
          </c:tx>
          <c:marker>
            <c:symbol val="none"/>
          </c:marker>
          <c:cat>
            <c:strRef>
              <c:f>Sheet1!$A$2:$A$8</c:f>
              <c:strCache>
                <c:ptCount val="7"/>
                <c:pt idx="0">
                  <c:v>Math &amp; Stats</c:v>
                </c:pt>
                <c:pt idx="1">
                  <c:v>Programming</c:v>
                </c:pt>
                <c:pt idx="2">
                  <c:v>Machine Learning</c:v>
                </c:pt>
                <c:pt idx="3">
                  <c:v>HCI</c:v>
                </c:pt>
                <c:pt idx="4">
                  <c:v>Visualization</c:v>
                </c:pt>
                <c:pt idx="5">
                  <c:v>Databases</c:v>
                </c:pt>
                <c:pt idx="6">
                  <c:v>Domain Expertise</c:v>
                </c:pt>
              </c:strCache>
            </c:strRef>
          </c:cat>
          <c:val>
            <c:numRef>
              <c:f>Sheet1!$B$2:$B$8</c:f>
              <c:numCache>
                <c:formatCode>General</c:formatCode>
                <c:ptCount val="7"/>
                <c:pt idx="0">
                  <c:v>3.0</c:v>
                </c:pt>
                <c:pt idx="1">
                  <c:v>5.0</c:v>
                </c:pt>
                <c:pt idx="2">
                  <c:v>3.0</c:v>
                </c:pt>
                <c:pt idx="3">
                  <c:v>5.0</c:v>
                </c:pt>
                <c:pt idx="4">
                  <c:v>4.0</c:v>
                </c:pt>
                <c:pt idx="5">
                  <c:v>3.0</c:v>
                </c:pt>
                <c:pt idx="6">
                  <c:v>3.0</c:v>
                </c:pt>
              </c:numCache>
            </c:numRef>
          </c:val>
        </c:ser>
        <c:dLbls>
          <c:showLegendKey val="0"/>
          <c:showVal val="0"/>
          <c:showCatName val="0"/>
          <c:showSerName val="0"/>
          <c:showPercent val="0"/>
          <c:showBubbleSize val="0"/>
        </c:dLbls>
        <c:axId val="-2110039784"/>
        <c:axId val="-2110037800"/>
      </c:radarChart>
      <c:catAx>
        <c:axId val="-2110039784"/>
        <c:scaling>
          <c:orientation val="minMax"/>
        </c:scaling>
        <c:delete val="0"/>
        <c:axPos val="b"/>
        <c:majorGridlines/>
        <c:majorTickMark val="none"/>
        <c:minorTickMark val="none"/>
        <c:tickLblPos val="nextTo"/>
        <c:crossAx val="-2110037800"/>
        <c:crosses val="autoZero"/>
        <c:auto val="1"/>
        <c:lblAlgn val="ctr"/>
        <c:lblOffset val="100"/>
        <c:noMultiLvlLbl val="0"/>
      </c:catAx>
      <c:valAx>
        <c:axId val="-2110037800"/>
        <c:scaling>
          <c:orientation val="minMax"/>
        </c:scaling>
        <c:delete val="1"/>
        <c:axPos val="l"/>
        <c:majorGridlines/>
        <c:numFmt formatCode="General" sourceLinked="1"/>
        <c:majorTickMark val="none"/>
        <c:minorTickMark val="none"/>
        <c:tickLblPos val="nextTo"/>
        <c:crossAx val="-21100397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Number of Days by User ID</a:t>
            </a:r>
          </a:p>
        </c:rich>
      </c:tx>
      <c:layout/>
      <c:overlay val="0"/>
    </c:title>
    <c:autoTitleDeleted val="0"/>
    <c:plotArea>
      <c:layout/>
      <c:barChart>
        <c:barDir val="col"/>
        <c:grouping val="clustered"/>
        <c:varyColors val="0"/>
        <c:ser>
          <c:idx val="0"/>
          <c:order val="0"/>
          <c:tx>
            <c:strRef>
              <c:f>Sheet2!$C$3</c:f>
              <c:strCache>
                <c:ptCount val="1"/>
                <c:pt idx="0">
                  <c:v>Number of Days</c:v>
                </c:pt>
              </c:strCache>
            </c:strRef>
          </c:tx>
          <c:invertIfNegative val="0"/>
          <c:cat>
            <c:numRef>
              <c:f>Sheet2!$B$4:$B$278</c:f>
              <c:numCache>
                <c:formatCode>General</c:formatCode>
                <c:ptCount val="275"/>
                <c:pt idx="0">
                  <c:v>51.0</c:v>
                </c:pt>
                <c:pt idx="1">
                  <c:v>201.0</c:v>
                </c:pt>
                <c:pt idx="2">
                  <c:v>246.0</c:v>
                </c:pt>
                <c:pt idx="3">
                  <c:v>275.0</c:v>
                </c:pt>
                <c:pt idx="4">
                  <c:v>224.0</c:v>
                </c:pt>
                <c:pt idx="5">
                  <c:v>162.0</c:v>
                </c:pt>
                <c:pt idx="6">
                  <c:v>114.0</c:v>
                </c:pt>
                <c:pt idx="7">
                  <c:v>219.0</c:v>
                </c:pt>
                <c:pt idx="8">
                  <c:v>254.0</c:v>
                </c:pt>
                <c:pt idx="9">
                  <c:v>113.0</c:v>
                </c:pt>
                <c:pt idx="10">
                  <c:v>159.0</c:v>
                </c:pt>
                <c:pt idx="11">
                  <c:v>237.0</c:v>
                </c:pt>
                <c:pt idx="12">
                  <c:v>189.0</c:v>
                </c:pt>
                <c:pt idx="13">
                  <c:v>175.0</c:v>
                </c:pt>
                <c:pt idx="14">
                  <c:v>130.0</c:v>
                </c:pt>
                <c:pt idx="15">
                  <c:v>242.0</c:v>
                </c:pt>
                <c:pt idx="16">
                  <c:v>27.0</c:v>
                </c:pt>
                <c:pt idx="17">
                  <c:v>53.0</c:v>
                </c:pt>
                <c:pt idx="18">
                  <c:v>148.0</c:v>
                </c:pt>
                <c:pt idx="19">
                  <c:v>168.0</c:v>
                </c:pt>
                <c:pt idx="20">
                  <c:v>11.0</c:v>
                </c:pt>
                <c:pt idx="21">
                  <c:v>250.0</c:v>
                </c:pt>
                <c:pt idx="22">
                  <c:v>229.0</c:v>
                </c:pt>
                <c:pt idx="23">
                  <c:v>143.0</c:v>
                </c:pt>
                <c:pt idx="24">
                  <c:v>147.0</c:v>
                </c:pt>
                <c:pt idx="25">
                  <c:v>230.0</c:v>
                </c:pt>
                <c:pt idx="26">
                  <c:v>97.0</c:v>
                </c:pt>
                <c:pt idx="27">
                  <c:v>206.0</c:v>
                </c:pt>
                <c:pt idx="28">
                  <c:v>178.0</c:v>
                </c:pt>
                <c:pt idx="29">
                  <c:v>259.0</c:v>
                </c:pt>
                <c:pt idx="30">
                  <c:v>266.0</c:v>
                </c:pt>
                <c:pt idx="31">
                  <c:v>192.0</c:v>
                </c:pt>
                <c:pt idx="32">
                  <c:v>169.0</c:v>
                </c:pt>
                <c:pt idx="33">
                  <c:v>137.0</c:v>
                </c:pt>
                <c:pt idx="34">
                  <c:v>74.0</c:v>
                </c:pt>
                <c:pt idx="35">
                  <c:v>165.0</c:v>
                </c:pt>
                <c:pt idx="36">
                  <c:v>25.0</c:v>
                </c:pt>
                <c:pt idx="37">
                  <c:v>226.0</c:v>
                </c:pt>
                <c:pt idx="38">
                  <c:v>15.0</c:v>
                </c:pt>
                <c:pt idx="39">
                  <c:v>72.0</c:v>
                </c:pt>
                <c:pt idx="40">
                  <c:v>76.0</c:v>
                </c:pt>
                <c:pt idx="41">
                  <c:v>139.0</c:v>
                </c:pt>
                <c:pt idx="42">
                  <c:v>155.0</c:v>
                </c:pt>
                <c:pt idx="43">
                  <c:v>199.0</c:v>
                </c:pt>
                <c:pt idx="44">
                  <c:v>87.0</c:v>
                </c:pt>
                <c:pt idx="45">
                  <c:v>245.0</c:v>
                </c:pt>
                <c:pt idx="46">
                  <c:v>37.0</c:v>
                </c:pt>
                <c:pt idx="47">
                  <c:v>71.0</c:v>
                </c:pt>
                <c:pt idx="48">
                  <c:v>95.0</c:v>
                </c:pt>
                <c:pt idx="49">
                  <c:v>88.0</c:v>
                </c:pt>
                <c:pt idx="50">
                  <c:v>86.0</c:v>
                </c:pt>
                <c:pt idx="51">
                  <c:v>102.0</c:v>
                </c:pt>
                <c:pt idx="52">
                  <c:v>104.0</c:v>
                </c:pt>
                <c:pt idx="53">
                  <c:v>196.0</c:v>
                </c:pt>
                <c:pt idx="54">
                  <c:v>188.0</c:v>
                </c:pt>
                <c:pt idx="55">
                  <c:v>153.0</c:v>
                </c:pt>
                <c:pt idx="56">
                  <c:v>20.0</c:v>
                </c:pt>
                <c:pt idx="57">
                  <c:v>4.0</c:v>
                </c:pt>
                <c:pt idx="58">
                  <c:v>161.0</c:v>
                </c:pt>
                <c:pt idx="59">
                  <c:v>216.0</c:v>
                </c:pt>
                <c:pt idx="60">
                  <c:v>150.0</c:v>
                </c:pt>
                <c:pt idx="61">
                  <c:v>239.0</c:v>
                </c:pt>
                <c:pt idx="62">
                  <c:v>200.0</c:v>
                </c:pt>
                <c:pt idx="63">
                  <c:v>260.0</c:v>
                </c:pt>
                <c:pt idx="64">
                  <c:v>105.0</c:v>
                </c:pt>
                <c:pt idx="65">
                  <c:v>251.0</c:v>
                </c:pt>
                <c:pt idx="66">
                  <c:v>160.0</c:v>
                </c:pt>
                <c:pt idx="67">
                  <c:v>36.0</c:v>
                </c:pt>
                <c:pt idx="68">
                  <c:v>96.0</c:v>
                </c:pt>
                <c:pt idx="69">
                  <c:v>213.0</c:v>
                </c:pt>
                <c:pt idx="70">
                  <c:v>223.0</c:v>
                </c:pt>
                <c:pt idx="71">
                  <c:v>215.0</c:v>
                </c:pt>
                <c:pt idx="72">
                  <c:v>241.0</c:v>
                </c:pt>
                <c:pt idx="73">
                  <c:v>228.0</c:v>
                </c:pt>
                <c:pt idx="74">
                  <c:v>146.0</c:v>
                </c:pt>
                <c:pt idx="75">
                  <c:v>267.0</c:v>
                </c:pt>
                <c:pt idx="76">
                  <c:v>262.0</c:v>
                </c:pt>
                <c:pt idx="77">
                  <c:v>79.0</c:v>
                </c:pt>
                <c:pt idx="78">
                  <c:v>222.0</c:v>
                </c:pt>
                <c:pt idx="79">
                  <c:v>117.0</c:v>
                </c:pt>
                <c:pt idx="80">
                  <c:v>140.0</c:v>
                </c:pt>
                <c:pt idx="81">
                  <c:v>125.0</c:v>
                </c:pt>
                <c:pt idx="82">
                  <c:v>100.0</c:v>
                </c:pt>
                <c:pt idx="83">
                  <c:v>180.0</c:v>
                </c:pt>
                <c:pt idx="84">
                  <c:v>170.0</c:v>
                </c:pt>
                <c:pt idx="85">
                  <c:v>133.0</c:v>
                </c:pt>
                <c:pt idx="86">
                  <c:v>182.0</c:v>
                </c:pt>
                <c:pt idx="87">
                  <c:v>191.0</c:v>
                </c:pt>
                <c:pt idx="88">
                  <c:v>122.0</c:v>
                </c:pt>
                <c:pt idx="89">
                  <c:v>154.0</c:v>
                </c:pt>
                <c:pt idx="90">
                  <c:v>45.0</c:v>
                </c:pt>
                <c:pt idx="91">
                  <c:v>198.0</c:v>
                </c:pt>
                <c:pt idx="92">
                  <c:v>210.0</c:v>
                </c:pt>
                <c:pt idx="93">
                  <c:v>205.0</c:v>
                </c:pt>
                <c:pt idx="94">
                  <c:v>167.0</c:v>
                </c:pt>
                <c:pt idx="95">
                  <c:v>217.0</c:v>
                </c:pt>
                <c:pt idx="96">
                  <c:v>67.0</c:v>
                </c:pt>
                <c:pt idx="97">
                  <c:v>268.0</c:v>
                </c:pt>
                <c:pt idx="98">
                  <c:v>274.0</c:v>
                </c:pt>
                <c:pt idx="99">
                  <c:v>90.0</c:v>
                </c:pt>
                <c:pt idx="100">
                  <c:v>89.0</c:v>
                </c:pt>
                <c:pt idx="101">
                  <c:v>46.0</c:v>
                </c:pt>
                <c:pt idx="102">
                  <c:v>58.0</c:v>
                </c:pt>
                <c:pt idx="103">
                  <c:v>261.0</c:v>
                </c:pt>
                <c:pt idx="104">
                  <c:v>273.0</c:v>
                </c:pt>
                <c:pt idx="105">
                  <c:v>184.0</c:v>
                </c:pt>
                <c:pt idx="106">
                  <c:v>221.0</c:v>
                </c:pt>
                <c:pt idx="107">
                  <c:v>31.0</c:v>
                </c:pt>
                <c:pt idx="108">
                  <c:v>98.0</c:v>
                </c:pt>
                <c:pt idx="109">
                  <c:v>111.0</c:v>
                </c:pt>
                <c:pt idx="110">
                  <c:v>243.0</c:v>
                </c:pt>
                <c:pt idx="111">
                  <c:v>120.0</c:v>
                </c:pt>
                <c:pt idx="112">
                  <c:v>5.0</c:v>
                </c:pt>
                <c:pt idx="113">
                  <c:v>145.0</c:v>
                </c:pt>
                <c:pt idx="114">
                  <c:v>174.0</c:v>
                </c:pt>
                <c:pt idx="115">
                  <c:v>50.0</c:v>
                </c:pt>
                <c:pt idx="116">
                  <c:v>52.0</c:v>
                </c:pt>
                <c:pt idx="117">
                  <c:v>26.0</c:v>
                </c:pt>
                <c:pt idx="118">
                  <c:v>83.0</c:v>
                </c:pt>
                <c:pt idx="119">
                  <c:v>14.0</c:v>
                </c:pt>
                <c:pt idx="120">
                  <c:v>60.0</c:v>
                </c:pt>
                <c:pt idx="121">
                  <c:v>23.0</c:v>
                </c:pt>
                <c:pt idx="122">
                  <c:v>56.0</c:v>
                </c:pt>
                <c:pt idx="123">
                  <c:v>214.0</c:v>
                </c:pt>
                <c:pt idx="124">
                  <c:v>183.0</c:v>
                </c:pt>
                <c:pt idx="125">
                  <c:v>93.0</c:v>
                </c:pt>
                <c:pt idx="126">
                  <c:v>7.0</c:v>
                </c:pt>
                <c:pt idx="127">
                  <c:v>75.0</c:v>
                </c:pt>
                <c:pt idx="128">
                  <c:v>69.0</c:v>
                </c:pt>
                <c:pt idx="129">
                  <c:v>136.0</c:v>
                </c:pt>
                <c:pt idx="130">
                  <c:v>244.0</c:v>
                </c:pt>
                <c:pt idx="131">
                  <c:v>203.0</c:v>
                </c:pt>
                <c:pt idx="132">
                  <c:v>247.0</c:v>
                </c:pt>
                <c:pt idx="133">
                  <c:v>54.0</c:v>
                </c:pt>
                <c:pt idx="134">
                  <c:v>131.0</c:v>
                </c:pt>
                <c:pt idx="135">
                  <c:v>252.0</c:v>
                </c:pt>
                <c:pt idx="136">
                  <c:v>126.0</c:v>
                </c:pt>
                <c:pt idx="137">
                  <c:v>179.0</c:v>
                </c:pt>
                <c:pt idx="138">
                  <c:v>44.0</c:v>
                </c:pt>
                <c:pt idx="139">
                  <c:v>63.0</c:v>
                </c:pt>
                <c:pt idx="140">
                  <c:v>38.0</c:v>
                </c:pt>
                <c:pt idx="141">
                  <c:v>185.0</c:v>
                </c:pt>
                <c:pt idx="142">
                  <c:v>132.0</c:v>
                </c:pt>
                <c:pt idx="143">
                  <c:v>141.0</c:v>
                </c:pt>
                <c:pt idx="144">
                  <c:v>73.0</c:v>
                </c:pt>
                <c:pt idx="145">
                  <c:v>107.0</c:v>
                </c:pt>
                <c:pt idx="146">
                  <c:v>118.0</c:v>
                </c:pt>
                <c:pt idx="147">
                  <c:v>257.0</c:v>
                </c:pt>
                <c:pt idx="148">
                  <c:v>177.0</c:v>
                </c:pt>
                <c:pt idx="149">
                  <c:v>197.0</c:v>
                </c:pt>
                <c:pt idx="150">
                  <c:v>176.0</c:v>
                </c:pt>
                <c:pt idx="151">
                  <c:v>110.0</c:v>
                </c:pt>
                <c:pt idx="152">
                  <c:v>119.0</c:v>
                </c:pt>
                <c:pt idx="153">
                  <c:v>265.0</c:v>
                </c:pt>
                <c:pt idx="154">
                  <c:v>258.0</c:v>
                </c:pt>
                <c:pt idx="155">
                  <c:v>70.0</c:v>
                </c:pt>
                <c:pt idx="156">
                  <c:v>22.0</c:v>
                </c:pt>
                <c:pt idx="157">
                  <c:v>109.0</c:v>
                </c:pt>
                <c:pt idx="158">
                  <c:v>82.0</c:v>
                </c:pt>
                <c:pt idx="159">
                  <c:v>85.0</c:v>
                </c:pt>
                <c:pt idx="160">
                  <c:v>231.0</c:v>
                </c:pt>
                <c:pt idx="161">
                  <c:v>234.0</c:v>
                </c:pt>
                <c:pt idx="162">
                  <c:v>115.0</c:v>
                </c:pt>
                <c:pt idx="163">
                  <c:v>91.0</c:v>
                </c:pt>
                <c:pt idx="164">
                  <c:v>81.0</c:v>
                </c:pt>
                <c:pt idx="165">
                  <c:v>17.0</c:v>
                </c:pt>
                <c:pt idx="166">
                  <c:v>116.0</c:v>
                </c:pt>
                <c:pt idx="167">
                  <c:v>240.0</c:v>
                </c:pt>
                <c:pt idx="168">
                  <c:v>49.0</c:v>
                </c:pt>
                <c:pt idx="169">
                  <c:v>152.0</c:v>
                </c:pt>
                <c:pt idx="170">
                  <c:v>123.0</c:v>
                </c:pt>
                <c:pt idx="171">
                  <c:v>80.0</c:v>
                </c:pt>
                <c:pt idx="172">
                  <c:v>21.0</c:v>
                </c:pt>
                <c:pt idx="173">
                  <c:v>157.0</c:v>
                </c:pt>
                <c:pt idx="174">
                  <c:v>187.0</c:v>
                </c:pt>
                <c:pt idx="175">
                  <c:v>209.0</c:v>
                </c:pt>
                <c:pt idx="176">
                  <c:v>204.0</c:v>
                </c:pt>
                <c:pt idx="177">
                  <c:v>138.0</c:v>
                </c:pt>
                <c:pt idx="178">
                  <c:v>121.0</c:v>
                </c:pt>
                <c:pt idx="179">
                  <c:v>194.0</c:v>
                </c:pt>
                <c:pt idx="180">
                  <c:v>269.0</c:v>
                </c:pt>
                <c:pt idx="181">
                  <c:v>256.0</c:v>
                </c:pt>
                <c:pt idx="182">
                  <c:v>35.0</c:v>
                </c:pt>
                <c:pt idx="183">
                  <c:v>106.0</c:v>
                </c:pt>
                <c:pt idx="184">
                  <c:v>248.0</c:v>
                </c:pt>
                <c:pt idx="185">
                  <c:v>227.0</c:v>
                </c:pt>
                <c:pt idx="186">
                  <c:v>84.0</c:v>
                </c:pt>
                <c:pt idx="187">
                  <c:v>218.0</c:v>
                </c:pt>
                <c:pt idx="188">
                  <c:v>235.0</c:v>
                </c:pt>
                <c:pt idx="189">
                  <c:v>64.0</c:v>
                </c:pt>
                <c:pt idx="190">
                  <c:v>48.0</c:v>
                </c:pt>
                <c:pt idx="191">
                  <c:v>99.0</c:v>
                </c:pt>
                <c:pt idx="192">
                  <c:v>18.0</c:v>
                </c:pt>
                <c:pt idx="193">
                  <c:v>142.0</c:v>
                </c:pt>
                <c:pt idx="194">
                  <c:v>253.0</c:v>
                </c:pt>
                <c:pt idx="195">
                  <c:v>135.0</c:v>
                </c:pt>
                <c:pt idx="196">
                  <c:v>202.0</c:v>
                </c:pt>
                <c:pt idx="197">
                  <c:v>264.0</c:v>
                </c:pt>
                <c:pt idx="198">
                  <c:v>34.0</c:v>
                </c:pt>
                <c:pt idx="199">
                  <c:v>28.0</c:v>
                </c:pt>
                <c:pt idx="200">
                  <c:v>33.0</c:v>
                </c:pt>
                <c:pt idx="201">
                  <c:v>68.0</c:v>
                </c:pt>
                <c:pt idx="202">
                  <c:v>207.0</c:v>
                </c:pt>
                <c:pt idx="203">
                  <c:v>19.0</c:v>
                </c:pt>
                <c:pt idx="204">
                  <c:v>220.0</c:v>
                </c:pt>
                <c:pt idx="205">
                  <c:v>236.0</c:v>
                </c:pt>
                <c:pt idx="206">
                  <c:v>29.0</c:v>
                </c:pt>
                <c:pt idx="207">
                  <c:v>172.0</c:v>
                </c:pt>
                <c:pt idx="208">
                  <c:v>112.0</c:v>
                </c:pt>
                <c:pt idx="209">
                  <c:v>10.0</c:v>
                </c:pt>
                <c:pt idx="210">
                  <c:v>164.0</c:v>
                </c:pt>
                <c:pt idx="211">
                  <c:v>2.0</c:v>
                </c:pt>
                <c:pt idx="212">
                  <c:v>12.0</c:v>
                </c:pt>
                <c:pt idx="213">
                  <c:v>158.0</c:v>
                </c:pt>
                <c:pt idx="214">
                  <c:v>1.0</c:v>
                </c:pt>
                <c:pt idx="215">
                  <c:v>233.0</c:v>
                </c:pt>
                <c:pt idx="216">
                  <c:v>59.0</c:v>
                </c:pt>
                <c:pt idx="217">
                  <c:v>41.0</c:v>
                </c:pt>
                <c:pt idx="218">
                  <c:v>211.0</c:v>
                </c:pt>
                <c:pt idx="219">
                  <c:v>255.0</c:v>
                </c:pt>
                <c:pt idx="220">
                  <c:v>156.0</c:v>
                </c:pt>
                <c:pt idx="221">
                  <c:v>40.0</c:v>
                </c:pt>
                <c:pt idx="222">
                  <c:v>173.0</c:v>
                </c:pt>
                <c:pt idx="223">
                  <c:v>186.0</c:v>
                </c:pt>
                <c:pt idx="224">
                  <c:v>127.0</c:v>
                </c:pt>
                <c:pt idx="225">
                  <c:v>8.0</c:v>
                </c:pt>
                <c:pt idx="226">
                  <c:v>208.0</c:v>
                </c:pt>
                <c:pt idx="227">
                  <c:v>57.0</c:v>
                </c:pt>
                <c:pt idx="228">
                  <c:v>6.0</c:v>
                </c:pt>
                <c:pt idx="229">
                  <c:v>55.0</c:v>
                </c:pt>
                <c:pt idx="230">
                  <c:v>195.0</c:v>
                </c:pt>
                <c:pt idx="231">
                  <c:v>263.0</c:v>
                </c:pt>
                <c:pt idx="232">
                  <c:v>92.0</c:v>
                </c:pt>
                <c:pt idx="233">
                  <c:v>144.0</c:v>
                </c:pt>
                <c:pt idx="234">
                  <c:v>78.0</c:v>
                </c:pt>
                <c:pt idx="235">
                  <c:v>9.0</c:v>
                </c:pt>
                <c:pt idx="236">
                  <c:v>42.0</c:v>
                </c:pt>
                <c:pt idx="237">
                  <c:v>24.0</c:v>
                </c:pt>
                <c:pt idx="238">
                  <c:v>124.0</c:v>
                </c:pt>
                <c:pt idx="239">
                  <c:v>128.0</c:v>
                </c:pt>
                <c:pt idx="240">
                  <c:v>149.0</c:v>
                </c:pt>
                <c:pt idx="241">
                  <c:v>272.0</c:v>
                </c:pt>
                <c:pt idx="242">
                  <c:v>151.0</c:v>
                </c:pt>
                <c:pt idx="243">
                  <c:v>232.0</c:v>
                </c:pt>
                <c:pt idx="244">
                  <c:v>32.0</c:v>
                </c:pt>
                <c:pt idx="245">
                  <c:v>103.0</c:v>
                </c:pt>
                <c:pt idx="246">
                  <c:v>94.0</c:v>
                </c:pt>
                <c:pt idx="247">
                  <c:v>271.0</c:v>
                </c:pt>
                <c:pt idx="248">
                  <c:v>225.0</c:v>
                </c:pt>
                <c:pt idx="249">
                  <c:v>66.0</c:v>
                </c:pt>
                <c:pt idx="250">
                  <c:v>61.0</c:v>
                </c:pt>
                <c:pt idx="251">
                  <c:v>101.0</c:v>
                </c:pt>
                <c:pt idx="252">
                  <c:v>3.0</c:v>
                </c:pt>
                <c:pt idx="253">
                  <c:v>171.0</c:v>
                </c:pt>
                <c:pt idx="254">
                  <c:v>190.0</c:v>
                </c:pt>
                <c:pt idx="255">
                  <c:v>238.0</c:v>
                </c:pt>
                <c:pt idx="256">
                  <c:v>43.0</c:v>
                </c:pt>
                <c:pt idx="257">
                  <c:v>39.0</c:v>
                </c:pt>
                <c:pt idx="258">
                  <c:v>65.0</c:v>
                </c:pt>
                <c:pt idx="259">
                  <c:v>129.0</c:v>
                </c:pt>
                <c:pt idx="260">
                  <c:v>249.0</c:v>
                </c:pt>
                <c:pt idx="261">
                  <c:v>193.0</c:v>
                </c:pt>
                <c:pt idx="262">
                  <c:v>13.0</c:v>
                </c:pt>
                <c:pt idx="263">
                  <c:v>108.0</c:v>
                </c:pt>
                <c:pt idx="264">
                  <c:v>134.0</c:v>
                </c:pt>
                <c:pt idx="265">
                  <c:v>16.0</c:v>
                </c:pt>
                <c:pt idx="266">
                  <c:v>47.0</c:v>
                </c:pt>
                <c:pt idx="267">
                  <c:v>62.0</c:v>
                </c:pt>
                <c:pt idx="268">
                  <c:v>212.0</c:v>
                </c:pt>
                <c:pt idx="269">
                  <c:v>270.0</c:v>
                </c:pt>
                <c:pt idx="270">
                  <c:v>163.0</c:v>
                </c:pt>
                <c:pt idx="271">
                  <c:v>30.0</c:v>
                </c:pt>
                <c:pt idx="272">
                  <c:v>166.0</c:v>
                </c:pt>
                <c:pt idx="273">
                  <c:v>77.0</c:v>
                </c:pt>
                <c:pt idx="274">
                  <c:v>181.0</c:v>
                </c:pt>
              </c:numCache>
            </c:numRef>
          </c:cat>
          <c:val>
            <c:numRef>
              <c:f>Sheet2!$C$4:$C$278</c:f>
              <c:numCache>
                <c:formatCode>General</c:formatCode>
                <c:ptCount val="275"/>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2.0</c:v>
                </c:pt>
                <c:pt idx="22">
                  <c:v>2.0</c:v>
                </c:pt>
                <c:pt idx="23">
                  <c:v>2.0</c:v>
                </c:pt>
                <c:pt idx="24">
                  <c:v>2.0</c:v>
                </c:pt>
                <c:pt idx="25">
                  <c:v>2.0</c:v>
                </c:pt>
                <c:pt idx="26">
                  <c:v>2.0</c:v>
                </c:pt>
                <c:pt idx="27">
                  <c:v>2.0</c:v>
                </c:pt>
                <c:pt idx="28">
                  <c:v>2.0</c:v>
                </c:pt>
                <c:pt idx="29">
                  <c:v>2.0</c:v>
                </c:pt>
                <c:pt idx="30">
                  <c:v>3.0</c:v>
                </c:pt>
                <c:pt idx="31">
                  <c:v>3.0</c:v>
                </c:pt>
                <c:pt idx="32">
                  <c:v>3.0</c:v>
                </c:pt>
                <c:pt idx="33">
                  <c:v>3.0</c:v>
                </c:pt>
                <c:pt idx="34">
                  <c:v>3.0</c:v>
                </c:pt>
                <c:pt idx="35">
                  <c:v>3.0</c:v>
                </c:pt>
                <c:pt idx="36">
                  <c:v>3.0</c:v>
                </c:pt>
                <c:pt idx="37">
                  <c:v>3.0</c:v>
                </c:pt>
                <c:pt idx="38">
                  <c:v>3.0</c:v>
                </c:pt>
                <c:pt idx="39">
                  <c:v>3.0</c:v>
                </c:pt>
                <c:pt idx="40">
                  <c:v>4.0</c:v>
                </c:pt>
                <c:pt idx="41">
                  <c:v>4.0</c:v>
                </c:pt>
                <c:pt idx="42">
                  <c:v>4.0</c:v>
                </c:pt>
                <c:pt idx="43">
                  <c:v>4.0</c:v>
                </c:pt>
                <c:pt idx="44">
                  <c:v>4.0</c:v>
                </c:pt>
                <c:pt idx="45">
                  <c:v>4.0</c:v>
                </c:pt>
                <c:pt idx="46">
                  <c:v>5.0</c:v>
                </c:pt>
                <c:pt idx="47">
                  <c:v>5.0</c:v>
                </c:pt>
                <c:pt idx="48">
                  <c:v>5.0</c:v>
                </c:pt>
                <c:pt idx="49">
                  <c:v>5.0</c:v>
                </c:pt>
                <c:pt idx="50">
                  <c:v>5.0</c:v>
                </c:pt>
                <c:pt idx="51">
                  <c:v>5.0</c:v>
                </c:pt>
                <c:pt idx="52">
                  <c:v>5.0</c:v>
                </c:pt>
                <c:pt idx="53">
                  <c:v>5.0</c:v>
                </c:pt>
                <c:pt idx="54">
                  <c:v>5.0</c:v>
                </c:pt>
                <c:pt idx="55">
                  <c:v>5.0</c:v>
                </c:pt>
                <c:pt idx="56">
                  <c:v>5.0</c:v>
                </c:pt>
                <c:pt idx="57">
                  <c:v>5.0</c:v>
                </c:pt>
                <c:pt idx="58">
                  <c:v>5.0</c:v>
                </c:pt>
                <c:pt idx="59">
                  <c:v>5.0</c:v>
                </c:pt>
                <c:pt idx="60">
                  <c:v>6.0</c:v>
                </c:pt>
                <c:pt idx="61">
                  <c:v>6.0</c:v>
                </c:pt>
                <c:pt idx="62">
                  <c:v>6.0</c:v>
                </c:pt>
                <c:pt idx="63">
                  <c:v>6.0</c:v>
                </c:pt>
                <c:pt idx="64">
                  <c:v>7.0</c:v>
                </c:pt>
                <c:pt idx="65">
                  <c:v>7.0</c:v>
                </c:pt>
                <c:pt idx="66">
                  <c:v>7.0</c:v>
                </c:pt>
                <c:pt idx="67">
                  <c:v>7.0</c:v>
                </c:pt>
                <c:pt idx="68">
                  <c:v>7.0</c:v>
                </c:pt>
                <c:pt idx="69">
                  <c:v>7.0</c:v>
                </c:pt>
                <c:pt idx="70">
                  <c:v>7.0</c:v>
                </c:pt>
                <c:pt idx="71">
                  <c:v>7.0</c:v>
                </c:pt>
                <c:pt idx="72">
                  <c:v>7.0</c:v>
                </c:pt>
                <c:pt idx="73">
                  <c:v>7.0</c:v>
                </c:pt>
                <c:pt idx="74">
                  <c:v>7.0</c:v>
                </c:pt>
                <c:pt idx="75">
                  <c:v>8.0</c:v>
                </c:pt>
                <c:pt idx="76">
                  <c:v>8.0</c:v>
                </c:pt>
                <c:pt idx="77">
                  <c:v>8.0</c:v>
                </c:pt>
                <c:pt idx="78">
                  <c:v>8.0</c:v>
                </c:pt>
                <c:pt idx="79">
                  <c:v>8.0</c:v>
                </c:pt>
                <c:pt idx="80">
                  <c:v>8.0</c:v>
                </c:pt>
                <c:pt idx="81">
                  <c:v>9.0</c:v>
                </c:pt>
                <c:pt idx="82">
                  <c:v>9.0</c:v>
                </c:pt>
                <c:pt idx="83">
                  <c:v>9.0</c:v>
                </c:pt>
                <c:pt idx="84">
                  <c:v>9.0</c:v>
                </c:pt>
                <c:pt idx="85">
                  <c:v>9.0</c:v>
                </c:pt>
                <c:pt idx="86">
                  <c:v>9.0</c:v>
                </c:pt>
                <c:pt idx="87">
                  <c:v>9.0</c:v>
                </c:pt>
                <c:pt idx="88">
                  <c:v>10.0</c:v>
                </c:pt>
                <c:pt idx="89">
                  <c:v>10.0</c:v>
                </c:pt>
                <c:pt idx="90">
                  <c:v>10.0</c:v>
                </c:pt>
                <c:pt idx="91">
                  <c:v>11.0</c:v>
                </c:pt>
                <c:pt idx="92">
                  <c:v>11.0</c:v>
                </c:pt>
                <c:pt idx="93">
                  <c:v>11.0</c:v>
                </c:pt>
                <c:pt idx="94">
                  <c:v>11.0</c:v>
                </c:pt>
                <c:pt idx="95">
                  <c:v>11.0</c:v>
                </c:pt>
                <c:pt idx="96">
                  <c:v>11.0</c:v>
                </c:pt>
                <c:pt idx="97">
                  <c:v>11.0</c:v>
                </c:pt>
                <c:pt idx="98">
                  <c:v>11.0</c:v>
                </c:pt>
                <c:pt idx="99">
                  <c:v>11.0</c:v>
                </c:pt>
                <c:pt idx="100">
                  <c:v>11.0</c:v>
                </c:pt>
                <c:pt idx="101">
                  <c:v>11.0</c:v>
                </c:pt>
                <c:pt idx="102">
                  <c:v>12.0</c:v>
                </c:pt>
                <c:pt idx="103">
                  <c:v>12.0</c:v>
                </c:pt>
                <c:pt idx="104">
                  <c:v>13.0</c:v>
                </c:pt>
                <c:pt idx="105">
                  <c:v>13.0</c:v>
                </c:pt>
                <c:pt idx="106">
                  <c:v>13.0</c:v>
                </c:pt>
                <c:pt idx="107">
                  <c:v>14.0</c:v>
                </c:pt>
                <c:pt idx="108">
                  <c:v>14.0</c:v>
                </c:pt>
                <c:pt idx="109">
                  <c:v>14.0</c:v>
                </c:pt>
                <c:pt idx="110">
                  <c:v>16.0</c:v>
                </c:pt>
                <c:pt idx="111">
                  <c:v>16.0</c:v>
                </c:pt>
                <c:pt idx="112">
                  <c:v>16.0</c:v>
                </c:pt>
                <c:pt idx="113">
                  <c:v>16.0</c:v>
                </c:pt>
                <c:pt idx="114">
                  <c:v>16.0</c:v>
                </c:pt>
                <c:pt idx="115">
                  <c:v>16.0</c:v>
                </c:pt>
                <c:pt idx="116">
                  <c:v>16.0</c:v>
                </c:pt>
                <c:pt idx="117">
                  <c:v>16.0</c:v>
                </c:pt>
                <c:pt idx="118">
                  <c:v>17.0</c:v>
                </c:pt>
                <c:pt idx="119">
                  <c:v>17.0</c:v>
                </c:pt>
                <c:pt idx="120">
                  <c:v>18.0</c:v>
                </c:pt>
                <c:pt idx="121">
                  <c:v>18.0</c:v>
                </c:pt>
                <c:pt idx="122">
                  <c:v>18.0</c:v>
                </c:pt>
                <c:pt idx="123">
                  <c:v>18.0</c:v>
                </c:pt>
                <c:pt idx="124">
                  <c:v>18.0</c:v>
                </c:pt>
                <c:pt idx="125">
                  <c:v>18.0</c:v>
                </c:pt>
                <c:pt idx="126">
                  <c:v>18.0</c:v>
                </c:pt>
                <c:pt idx="127">
                  <c:v>18.0</c:v>
                </c:pt>
                <c:pt idx="128">
                  <c:v>19.0</c:v>
                </c:pt>
                <c:pt idx="129">
                  <c:v>19.0</c:v>
                </c:pt>
                <c:pt idx="130">
                  <c:v>19.0</c:v>
                </c:pt>
                <c:pt idx="131">
                  <c:v>20.0</c:v>
                </c:pt>
                <c:pt idx="132">
                  <c:v>20.0</c:v>
                </c:pt>
                <c:pt idx="133">
                  <c:v>20.0</c:v>
                </c:pt>
                <c:pt idx="134">
                  <c:v>20.0</c:v>
                </c:pt>
                <c:pt idx="135">
                  <c:v>21.0</c:v>
                </c:pt>
                <c:pt idx="136">
                  <c:v>21.0</c:v>
                </c:pt>
                <c:pt idx="137">
                  <c:v>21.0</c:v>
                </c:pt>
                <c:pt idx="138">
                  <c:v>21.0</c:v>
                </c:pt>
                <c:pt idx="139">
                  <c:v>22.0</c:v>
                </c:pt>
                <c:pt idx="140">
                  <c:v>22.0</c:v>
                </c:pt>
                <c:pt idx="141">
                  <c:v>22.0</c:v>
                </c:pt>
                <c:pt idx="142">
                  <c:v>22.0</c:v>
                </c:pt>
                <c:pt idx="143">
                  <c:v>22.0</c:v>
                </c:pt>
                <c:pt idx="144">
                  <c:v>22.0</c:v>
                </c:pt>
                <c:pt idx="145">
                  <c:v>22.0</c:v>
                </c:pt>
                <c:pt idx="146">
                  <c:v>22.0</c:v>
                </c:pt>
                <c:pt idx="147">
                  <c:v>23.0</c:v>
                </c:pt>
                <c:pt idx="148">
                  <c:v>23.0</c:v>
                </c:pt>
                <c:pt idx="149">
                  <c:v>23.0</c:v>
                </c:pt>
                <c:pt idx="150">
                  <c:v>24.0</c:v>
                </c:pt>
                <c:pt idx="151">
                  <c:v>24.0</c:v>
                </c:pt>
                <c:pt idx="152">
                  <c:v>24.0</c:v>
                </c:pt>
                <c:pt idx="153">
                  <c:v>25.0</c:v>
                </c:pt>
                <c:pt idx="154">
                  <c:v>25.0</c:v>
                </c:pt>
                <c:pt idx="155">
                  <c:v>26.0</c:v>
                </c:pt>
                <c:pt idx="156">
                  <c:v>26.0</c:v>
                </c:pt>
                <c:pt idx="157">
                  <c:v>26.0</c:v>
                </c:pt>
                <c:pt idx="158">
                  <c:v>26.0</c:v>
                </c:pt>
                <c:pt idx="159">
                  <c:v>26.0</c:v>
                </c:pt>
                <c:pt idx="160">
                  <c:v>26.0</c:v>
                </c:pt>
                <c:pt idx="161">
                  <c:v>26.0</c:v>
                </c:pt>
                <c:pt idx="162">
                  <c:v>26.0</c:v>
                </c:pt>
                <c:pt idx="163">
                  <c:v>27.0</c:v>
                </c:pt>
                <c:pt idx="164">
                  <c:v>27.0</c:v>
                </c:pt>
                <c:pt idx="165">
                  <c:v>27.0</c:v>
                </c:pt>
                <c:pt idx="166">
                  <c:v>27.0</c:v>
                </c:pt>
                <c:pt idx="167">
                  <c:v>27.0</c:v>
                </c:pt>
                <c:pt idx="168">
                  <c:v>27.0</c:v>
                </c:pt>
                <c:pt idx="169">
                  <c:v>27.0</c:v>
                </c:pt>
                <c:pt idx="170">
                  <c:v>28.0</c:v>
                </c:pt>
                <c:pt idx="171">
                  <c:v>28.0</c:v>
                </c:pt>
                <c:pt idx="172">
                  <c:v>29.0</c:v>
                </c:pt>
                <c:pt idx="173">
                  <c:v>29.0</c:v>
                </c:pt>
                <c:pt idx="174">
                  <c:v>30.0</c:v>
                </c:pt>
                <c:pt idx="175">
                  <c:v>31.0</c:v>
                </c:pt>
                <c:pt idx="176">
                  <c:v>31.0</c:v>
                </c:pt>
                <c:pt idx="177">
                  <c:v>31.0</c:v>
                </c:pt>
                <c:pt idx="178">
                  <c:v>31.0</c:v>
                </c:pt>
                <c:pt idx="179">
                  <c:v>32.0</c:v>
                </c:pt>
                <c:pt idx="180">
                  <c:v>32.0</c:v>
                </c:pt>
                <c:pt idx="181">
                  <c:v>32.0</c:v>
                </c:pt>
                <c:pt idx="182">
                  <c:v>33.0</c:v>
                </c:pt>
                <c:pt idx="183">
                  <c:v>33.0</c:v>
                </c:pt>
                <c:pt idx="184">
                  <c:v>34.0</c:v>
                </c:pt>
                <c:pt idx="185">
                  <c:v>34.0</c:v>
                </c:pt>
                <c:pt idx="186">
                  <c:v>35.0</c:v>
                </c:pt>
                <c:pt idx="187">
                  <c:v>35.0</c:v>
                </c:pt>
                <c:pt idx="188">
                  <c:v>36.0</c:v>
                </c:pt>
                <c:pt idx="189">
                  <c:v>36.0</c:v>
                </c:pt>
                <c:pt idx="190">
                  <c:v>37.0</c:v>
                </c:pt>
                <c:pt idx="191">
                  <c:v>38.0</c:v>
                </c:pt>
                <c:pt idx="192">
                  <c:v>38.0</c:v>
                </c:pt>
                <c:pt idx="193">
                  <c:v>38.0</c:v>
                </c:pt>
                <c:pt idx="194">
                  <c:v>39.0</c:v>
                </c:pt>
                <c:pt idx="195">
                  <c:v>39.0</c:v>
                </c:pt>
                <c:pt idx="196">
                  <c:v>39.0</c:v>
                </c:pt>
                <c:pt idx="197">
                  <c:v>39.0</c:v>
                </c:pt>
                <c:pt idx="198">
                  <c:v>40.0</c:v>
                </c:pt>
                <c:pt idx="199">
                  <c:v>40.0</c:v>
                </c:pt>
                <c:pt idx="200">
                  <c:v>40.0</c:v>
                </c:pt>
                <c:pt idx="201">
                  <c:v>40.0</c:v>
                </c:pt>
                <c:pt idx="202">
                  <c:v>40.0</c:v>
                </c:pt>
                <c:pt idx="203">
                  <c:v>41.0</c:v>
                </c:pt>
                <c:pt idx="204">
                  <c:v>41.0</c:v>
                </c:pt>
                <c:pt idx="205">
                  <c:v>42.0</c:v>
                </c:pt>
                <c:pt idx="206">
                  <c:v>42.0</c:v>
                </c:pt>
                <c:pt idx="207">
                  <c:v>42.0</c:v>
                </c:pt>
                <c:pt idx="208">
                  <c:v>43.0</c:v>
                </c:pt>
                <c:pt idx="209">
                  <c:v>43.0</c:v>
                </c:pt>
                <c:pt idx="210">
                  <c:v>43.0</c:v>
                </c:pt>
                <c:pt idx="211">
                  <c:v>44.0</c:v>
                </c:pt>
                <c:pt idx="212">
                  <c:v>44.0</c:v>
                </c:pt>
                <c:pt idx="213">
                  <c:v>44.0</c:v>
                </c:pt>
                <c:pt idx="214">
                  <c:v>45.0</c:v>
                </c:pt>
                <c:pt idx="215">
                  <c:v>45.0</c:v>
                </c:pt>
                <c:pt idx="216">
                  <c:v>45.0</c:v>
                </c:pt>
                <c:pt idx="217">
                  <c:v>45.0</c:v>
                </c:pt>
                <c:pt idx="218">
                  <c:v>45.0</c:v>
                </c:pt>
                <c:pt idx="219">
                  <c:v>45.0</c:v>
                </c:pt>
                <c:pt idx="220">
                  <c:v>46.0</c:v>
                </c:pt>
                <c:pt idx="221">
                  <c:v>47.0</c:v>
                </c:pt>
                <c:pt idx="222">
                  <c:v>47.0</c:v>
                </c:pt>
                <c:pt idx="223">
                  <c:v>47.0</c:v>
                </c:pt>
                <c:pt idx="224">
                  <c:v>47.0</c:v>
                </c:pt>
                <c:pt idx="225">
                  <c:v>47.0</c:v>
                </c:pt>
                <c:pt idx="226">
                  <c:v>48.0</c:v>
                </c:pt>
                <c:pt idx="227">
                  <c:v>48.0</c:v>
                </c:pt>
                <c:pt idx="228">
                  <c:v>49.0</c:v>
                </c:pt>
                <c:pt idx="229">
                  <c:v>49.0</c:v>
                </c:pt>
                <c:pt idx="230">
                  <c:v>49.0</c:v>
                </c:pt>
                <c:pt idx="231">
                  <c:v>49.0</c:v>
                </c:pt>
                <c:pt idx="232">
                  <c:v>50.0</c:v>
                </c:pt>
                <c:pt idx="233">
                  <c:v>52.0</c:v>
                </c:pt>
                <c:pt idx="234">
                  <c:v>52.0</c:v>
                </c:pt>
                <c:pt idx="235">
                  <c:v>52.0</c:v>
                </c:pt>
                <c:pt idx="236">
                  <c:v>52.0</c:v>
                </c:pt>
                <c:pt idx="237">
                  <c:v>54.0</c:v>
                </c:pt>
                <c:pt idx="238">
                  <c:v>55.0</c:v>
                </c:pt>
                <c:pt idx="239">
                  <c:v>55.0</c:v>
                </c:pt>
                <c:pt idx="240">
                  <c:v>55.0</c:v>
                </c:pt>
                <c:pt idx="241">
                  <c:v>55.0</c:v>
                </c:pt>
                <c:pt idx="242">
                  <c:v>56.0</c:v>
                </c:pt>
                <c:pt idx="243">
                  <c:v>57.0</c:v>
                </c:pt>
                <c:pt idx="244">
                  <c:v>57.0</c:v>
                </c:pt>
                <c:pt idx="245">
                  <c:v>57.0</c:v>
                </c:pt>
                <c:pt idx="246">
                  <c:v>57.0</c:v>
                </c:pt>
                <c:pt idx="247">
                  <c:v>58.0</c:v>
                </c:pt>
                <c:pt idx="248">
                  <c:v>59.0</c:v>
                </c:pt>
                <c:pt idx="249">
                  <c:v>59.0</c:v>
                </c:pt>
                <c:pt idx="250">
                  <c:v>59.0</c:v>
                </c:pt>
                <c:pt idx="251">
                  <c:v>60.0</c:v>
                </c:pt>
                <c:pt idx="252">
                  <c:v>60.0</c:v>
                </c:pt>
                <c:pt idx="253">
                  <c:v>61.0</c:v>
                </c:pt>
                <c:pt idx="254">
                  <c:v>62.0</c:v>
                </c:pt>
                <c:pt idx="255">
                  <c:v>62.0</c:v>
                </c:pt>
                <c:pt idx="256">
                  <c:v>63.0</c:v>
                </c:pt>
                <c:pt idx="257">
                  <c:v>63.0</c:v>
                </c:pt>
                <c:pt idx="258">
                  <c:v>64.0</c:v>
                </c:pt>
                <c:pt idx="259">
                  <c:v>64.0</c:v>
                </c:pt>
                <c:pt idx="260">
                  <c:v>65.0</c:v>
                </c:pt>
                <c:pt idx="261">
                  <c:v>65.0</c:v>
                </c:pt>
                <c:pt idx="262">
                  <c:v>65.0</c:v>
                </c:pt>
                <c:pt idx="263">
                  <c:v>66.0</c:v>
                </c:pt>
                <c:pt idx="264">
                  <c:v>67.0</c:v>
                </c:pt>
                <c:pt idx="265">
                  <c:v>67.0</c:v>
                </c:pt>
                <c:pt idx="266">
                  <c:v>67.0</c:v>
                </c:pt>
                <c:pt idx="267">
                  <c:v>70.0</c:v>
                </c:pt>
                <c:pt idx="268">
                  <c:v>71.0</c:v>
                </c:pt>
                <c:pt idx="269">
                  <c:v>71.0</c:v>
                </c:pt>
                <c:pt idx="270">
                  <c:v>71.0</c:v>
                </c:pt>
                <c:pt idx="271">
                  <c:v>71.0</c:v>
                </c:pt>
                <c:pt idx="272">
                  <c:v>72.0</c:v>
                </c:pt>
                <c:pt idx="273">
                  <c:v>73.0</c:v>
                </c:pt>
                <c:pt idx="274">
                  <c:v>77.0</c:v>
                </c:pt>
              </c:numCache>
            </c:numRef>
          </c:val>
        </c:ser>
        <c:dLbls>
          <c:showLegendKey val="0"/>
          <c:showVal val="0"/>
          <c:showCatName val="0"/>
          <c:showSerName val="0"/>
          <c:showPercent val="0"/>
          <c:showBubbleSize val="0"/>
        </c:dLbls>
        <c:gapWidth val="150"/>
        <c:axId val="-2097121208"/>
        <c:axId val="-2097119608"/>
      </c:barChart>
      <c:catAx>
        <c:axId val="-2097121208"/>
        <c:scaling>
          <c:orientation val="minMax"/>
        </c:scaling>
        <c:delete val="0"/>
        <c:axPos val="b"/>
        <c:numFmt formatCode="General" sourceLinked="1"/>
        <c:majorTickMark val="out"/>
        <c:minorTickMark val="none"/>
        <c:tickLblPos val="nextTo"/>
        <c:txPr>
          <a:bodyPr rot="-1320000"/>
          <a:lstStyle/>
          <a:p>
            <a:pPr>
              <a:defRPr/>
            </a:pPr>
            <a:endParaRPr lang="en-US"/>
          </a:p>
        </c:txPr>
        <c:crossAx val="-2097119608"/>
        <c:crosses val="autoZero"/>
        <c:auto val="1"/>
        <c:lblAlgn val="ctr"/>
        <c:lblOffset val="100"/>
        <c:noMultiLvlLbl val="0"/>
      </c:catAx>
      <c:valAx>
        <c:axId val="-2097119608"/>
        <c:scaling>
          <c:orientation val="minMax"/>
        </c:scaling>
        <c:delete val="0"/>
        <c:axPos val="l"/>
        <c:majorGridlines/>
        <c:numFmt formatCode="General" sourceLinked="1"/>
        <c:majorTickMark val="out"/>
        <c:minorTickMark val="none"/>
        <c:tickLblPos val="nextTo"/>
        <c:crossAx val="-2097121208"/>
        <c:crosses val="autoZero"/>
        <c:crossBetween val="between"/>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Number of Days by User ID</a:t>
            </a:r>
          </a:p>
        </c:rich>
      </c:tx>
      <c:layout/>
      <c:overlay val="0"/>
    </c:title>
    <c:autoTitleDeleted val="0"/>
    <c:plotArea>
      <c:layout/>
      <c:barChart>
        <c:barDir val="col"/>
        <c:grouping val="clustered"/>
        <c:varyColors val="0"/>
        <c:ser>
          <c:idx val="0"/>
          <c:order val="0"/>
          <c:tx>
            <c:strRef>
              <c:f>Sheet1!$C$2</c:f>
              <c:strCache>
                <c:ptCount val="1"/>
                <c:pt idx="0">
                  <c:v>Number of Days</c:v>
                </c:pt>
              </c:strCache>
            </c:strRef>
          </c:tx>
          <c:invertIfNegative val="0"/>
          <c:cat>
            <c:numRef>
              <c:f>Sheet1!$B$3:$B$277</c:f>
              <c:numCache>
                <c:formatCode>General</c:formatCode>
                <c:ptCount val="275"/>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numCache>
            </c:numRef>
          </c:cat>
          <c:val>
            <c:numRef>
              <c:f>Sheet1!$C$3:$C$277</c:f>
              <c:numCache>
                <c:formatCode>General</c:formatCode>
                <c:ptCount val="275"/>
                <c:pt idx="0">
                  <c:v>45.0</c:v>
                </c:pt>
                <c:pt idx="1">
                  <c:v>44.0</c:v>
                </c:pt>
                <c:pt idx="2">
                  <c:v>60.0</c:v>
                </c:pt>
                <c:pt idx="3">
                  <c:v>5.0</c:v>
                </c:pt>
                <c:pt idx="4">
                  <c:v>16.0</c:v>
                </c:pt>
                <c:pt idx="5">
                  <c:v>49.0</c:v>
                </c:pt>
                <c:pt idx="6">
                  <c:v>18.0</c:v>
                </c:pt>
                <c:pt idx="7">
                  <c:v>47.0</c:v>
                </c:pt>
                <c:pt idx="8">
                  <c:v>52.0</c:v>
                </c:pt>
                <c:pt idx="9">
                  <c:v>43.0</c:v>
                </c:pt>
                <c:pt idx="10">
                  <c:v>1.0</c:v>
                </c:pt>
                <c:pt idx="11">
                  <c:v>44.0</c:v>
                </c:pt>
                <c:pt idx="12">
                  <c:v>65.0</c:v>
                </c:pt>
                <c:pt idx="13">
                  <c:v>17.0</c:v>
                </c:pt>
                <c:pt idx="14">
                  <c:v>3.0</c:v>
                </c:pt>
                <c:pt idx="15">
                  <c:v>67.0</c:v>
                </c:pt>
                <c:pt idx="16">
                  <c:v>27.0</c:v>
                </c:pt>
                <c:pt idx="17">
                  <c:v>38.0</c:v>
                </c:pt>
                <c:pt idx="18">
                  <c:v>41.0</c:v>
                </c:pt>
                <c:pt idx="19">
                  <c:v>5.0</c:v>
                </c:pt>
                <c:pt idx="20">
                  <c:v>29.0</c:v>
                </c:pt>
                <c:pt idx="21">
                  <c:v>26.0</c:v>
                </c:pt>
                <c:pt idx="22">
                  <c:v>18.0</c:v>
                </c:pt>
                <c:pt idx="23">
                  <c:v>54.0</c:v>
                </c:pt>
                <c:pt idx="24">
                  <c:v>3.0</c:v>
                </c:pt>
                <c:pt idx="25">
                  <c:v>16.0</c:v>
                </c:pt>
                <c:pt idx="26">
                  <c:v>1.0</c:v>
                </c:pt>
                <c:pt idx="27">
                  <c:v>40.0</c:v>
                </c:pt>
                <c:pt idx="28">
                  <c:v>42.0</c:v>
                </c:pt>
                <c:pt idx="29">
                  <c:v>71.0</c:v>
                </c:pt>
                <c:pt idx="30">
                  <c:v>14.0</c:v>
                </c:pt>
                <c:pt idx="31">
                  <c:v>57.0</c:v>
                </c:pt>
                <c:pt idx="32">
                  <c:v>40.0</c:v>
                </c:pt>
                <c:pt idx="33">
                  <c:v>40.0</c:v>
                </c:pt>
                <c:pt idx="34">
                  <c:v>33.0</c:v>
                </c:pt>
                <c:pt idx="35">
                  <c:v>7.0</c:v>
                </c:pt>
                <c:pt idx="36">
                  <c:v>5.0</c:v>
                </c:pt>
                <c:pt idx="37">
                  <c:v>22.0</c:v>
                </c:pt>
                <c:pt idx="38">
                  <c:v>63.0</c:v>
                </c:pt>
                <c:pt idx="39">
                  <c:v>47.0</c:v>
                </c:pt>
                <c:pt idx="40">
                  <c:v>45.0</c:v>
                </c:pt>
                <c:pt idx="41">
                  <c:v>52.0</c:v>
                </c:pt>
                <c:pt idx="42">
                  <c:v>63.0</c:v>
                </c:pt>
                <c:pt idx="43">
                  <c:v>21.0</c:v>
                </c:pt>
                <c:pt idx="44">
                  <c:v>10.0</c:v>
                </c:pt>
                <c:pt idx="45">
                  <c:v>11.0</c:v>
                </c:pt>
                <c:pt idx="46">
                  <c:v>67.0</c:v>
                </c:pt>
                <c:pt idx="47">
                  <c:v>37.0</c:v>
                </c:pt>
                <c:pt idx="48">
                  <c:v>27.0</c:v>
                </c:pt>
                <c:pt idx="49">
                  <c:v>16.0</c:v>
                </c:pt>
                <c:pt idx="50">
                  <c:v>1.0</c:v>
                </c:pt>
                <c:pt idx="51">
                  <c:v>16.0</c:v>
                </c:pt>
                <c:pt idx="52">
                  <c:v>1.0</c:v>
                </c:pt>
                <c:pt idx="53">
                  <c:v>20.0</c:v>
                </c:pt>
                <c:pt idx="54">
                  <c:v>49.0</c:v>
                </c:pt>
                <c:pt idx="55">
                  <c:v>18.0</c:v>
                </c:pt>
                <c:pt idx="56">
                  <c:v>48.0</c:v>
                </c:pt>
                <c:pt idx="57">
                  <c:v>12.0</c:v>
                </c:pt>
                <c:pt idx="58">
                  <c:v>45.0</c:v>
                </c:pt>
                <c:pt idx="59">
                  <c:v>18.0</c:v>
                </c:pt>
                <c:pt idx="60">
                  <c:v>59.0</c:v>
                </c:pt>
                <c:pt idx="61">
                  <c:v>70.0</c:v>
                </c:pt>
                <c:pt idx="62">
                  <c:v>22.0</c:v>
                </c:pt>
                <c:pt idx="63">
                  <c:v>36.0</c:v>
                </c:pt>
                <c:pt idx="64">
                  <c:v>64.0</c:v>
                </c:pt>
                <c:pt idx="65">
                  <c:v>59.0</c:v>
                </c:pt>
                <c:pt idx="66">
                  <c:v>11.0</c:v>
                </c:pt>
                <c:pt idx="67">
                  <c:v>40.0</c:v>
                </c:pt>
                <c:pt idx="68">
                  <c:v>19.0</c:v>
                </c:pt>
                <c:pt idx="69">
                  <c:v>26.0</c:v>
                </c:pt>
                <c:pt idx="70">
                  <c:v>5.0</c:v>
                </c:pt>
                <c:pt idx="71">
                  <c:v>3.0</c:v>
                </c:pt>
                <c:pt idx="72">
                  <c:v>22.0</c:v>
                </c:pt>
                <c:pt idx="73">
                  <c:v>3.0</c:v>
                </c:pt>
                <c:pt idx="74">
                  <c:v>18.0</c:v>
                </c:pt>
                <c:pt idx="75">
                  <c:v>4.0</c:v>
                </c:pt>
                <c:pt idx="76">
                  <c:v>73.0</c:v>
                </c:pt>
                <c:pt idx="77">
                  <c:v>52.0</c:v>
                </c:pt>
                <c:pt idx="78">
                  <c:v>8.0</c:v>
                </c:pt>
                <c:pt idx="79">
                  <c:v>28.0</c:v>
                </c:pt>
                <c:pt idx="80">
                  <c:v>27.0</c:v>
                </c:pt>
                <c:pt idx="81">
                  <c:v>26.0</c:v>
                </c:pt>
                <c:pt idx="82">
                  <c:v>17.0</c:v>
                </c:pt>
                <c:pt idx="83">
                  <c:v>35.0</c:v>
                </c:pt>
                <c:pt idx="84">
                  <c:v>26.0</c:v>
                </c:pt>
                <c:pt idx="85">
                  <c:v>5.0</c:v>
                </c:pt>
                <c:pt idx="86">
                  <c:v>4.0</c:v>
                </c:pt>
                <c:pt idx="87">
                  <c:v>5.0</c:v>
                </c:pt>
                <c:pt idx="88">
                  <c:v>11.0</c:v>
                </c:pt>
                <c:pt idx="89">
                  <c:v>11.0</c:v>
                </c:pt>
                <c:pt idx="90">
                  <c:v>27.0</c:v>
                </c:pt>
                <c:pt idx="91">
                  <c:v>50.0</c:v>
                </c:pt>
                <c:pt idx="92">
                  <c:v>18.0</c:v>
                </c:pt>
                <c:pt idx="93">
                  <c:v>57.0</c:v>
                </c:pt>
                <c:pt idx="94">
                  <c:v>5.0</c:v>
                </c:pt>
                <c:pt idx="95">
                  <c:v>7.0</c:v>
                </c:pt>
                <c:pt idx="96">
                  <c:v>2.0</c:v>
                </c:pt>
                <c:pt idx="97">
                  <c:v>14.0</c:v>
                </c:pt>
                <c:pt idx="98">
                  <c:v>38.0</c:v>
                </c:pt>
                <c:pt idx="99">
                  <c:v>9.0</c:v>
                </c:pt>
                <c:pt idx="100">
                  <c:v>60.0</c:v>
                </c:pt>
                <c:pt idx="101">
                  <c:v>5.0</c:v>
                </c:pt>
                <c:pt idx="102">
                  <c:v>57.0</c:v>
                </c:pt>
                <c:pt idx="103">
                  <c:v>5.0</c:v>
                </c:pt>
                <c:pt idx="104">
                  <c:v>7.0</c:v>
                </c:pt>
                <c:pt idx="105">
                  <c:v>33.0</c:v>
                </c:pt>
                <c:pt idx="106">
                  <c:v>22.0</c:v>
                </c:pt>
                <c:pt idx="107">
                  <c:v>66.0</c:v>
                </c:pt>
                <c:pt idx="108">
                  <c:v>26.0</c:v>
                </c:pt>
                <c:pt idx="109">
                  <c:v>24.0</c:v>
                </c:pt>
                <c:pt idx="110">
                  <c:v>14.0</c:v>
                </c:pt>
                <c:pt idx="111">
                  <c:v>43.0</c:v>
                </c:pt>
                <c:pt idx="112">
                  <c:v>1.0</c:v>
                </c:pt>
                <c:pt idx="113">
                  <c:v>1.0</c:v>
                </c:pt>
                <c:pt idx="114">
                  <c:v>26.0</c:v>
                </c:pt>
                <c:pt idx="115">
                  <c:v>27.0</c:v>
                </c:pt>
                <c:pt idx="116">
                  <c:v>8.0</c:v>
                </c:pt>
                <c:pt idx="117">
                  <c:v>22.0</c:v>
                </c:pt>
                <c:pt idx="118">
                  <c:v>24.0</c:v>
                </c:pt>
                <c:pt idx="119">
                  <c:v>16.0</c:v>
                </c:pt>
                <c:pt idx="120">
                  <c:v>31.0</c:v>
                </c:pt>
                <c:pt idx="121">
                  <c:v>10.0</c:v>
                </c:pt>
                <c:pt idx="122">
                  <c:v>28.0</c:v>
                </c:pt>
                <c:pt idx="123">
                  <c:v>55.0</c:v>
                </c:pt>
                <c:pt idx="124">
                  <c:v>9.0</c:v>
                </c:pt>
                <c:pt idx="125">
                  <c:v>21.0</c:v>
                </c:pt>
                <c:pt idx="126">
                  <c:v>47.0</c:v>
                </c:pt>
                <c:pt idx="127">
                  <c:v>55.0</c:v>
                </c:pt>
                <c:pt idx="128">
                  <c:v>64.0</c:v>
                </c:pt>
                <c:pt idx="129">
                  <c:v>1.0</c:v>
                </c:pt>
                <c:pt idx="130">
                  <c:v>20.0</c:v>
                </c:pt>
                <c:pt idx="131">
                  <c:v>22.0</c:v>
                </c:pt>
                <c:pt idx="132">
                  <c:v>9.0</c:v>
                </c:pt>
                <c:pt idx="133">
                  <c:v>67.0</c:v>
                </c:pt>
                <c:pt idx="134">
                  <c:v>39.0</c:v>
                </c:pt>
                <c:pt idx="135">
                  <c:v>19.0</c:v>
                </c:pt>
                <c:pt idx="136">
                  <c:v>3.0</c:v>
                </c:pt>
                <c:pt idx="137">
                  <c:v>31.0</c:v>
                </c:pt>
                <c:pt idx="138">
                  <c:v>4.0</c:v>
                </c:pt>
                <c:pt idx="139">
                  <c:v>8.0</c:v>
                </c:pt>
                <c:pt idx="140">
                  <c:v>22.0</c:v>
                </c:pt>
                <c:pt idx="141">
                  <c:v>38.0</c:v>
                </c:pt>
                <c:pt idx="142">
                  <c:v>2.0</c:v>
                </c:pt>
                <c:pt idx="143">
                  <c:v>52.0</c:v>
                </c:pt>
                <c:pt idx="144">
                  <c:v>16.0</c:v>
                </c:pt>
                <c:pt idx="145">
                  <c:v>7.0</c:v>
                </c:pt>
                <c:pt idx="146">
                  <c:v>2.0</c:v>
                </c:pt>
                <c:pt idx="147">
                  <c:v>1.0</c:v>
                </c:pt>
                <c:pt idx="148">
                  <c:v>55.0</c:v>
                </c:pt>
                <c:pt idx="149">
                  <c:v>6.0</c:v>
                </c:pt>
                <c:pt idx="150">
                  <c:v>56.0</c:v>
                </c:pt>
                <c:pt idx="151">
                  <c:v>27.0</c:v>
                </c:pt>
                <c:pt idx="152">
                  <c:v>5.0</c:v>
                </c:pt>
                <c:pt idx="153">
                  <c:v>10.0</c:v>
                </c:pt>
                <c:pt idx="154">
                  <c:v>4.0</c:v>
                </c:pt>
                <c:pt idx="155">
                  <c:v>46.0</c:v>
                </c:pt>
                <c:pt idx="156">
                  <c:v>29.0</c:v>
                </c:pt>
                <c:pt idx="157">
                  <c:v>44.0</c:v>
                </c:pt>
                <c:pt idx="158">
                  <c:v>1.0</c:v>
                </c:pt>
                <c:pt idx="159">
                  <c:v>7.0</c:v>
                </c:pt>
                <c:pt idx="160">
                  <c:v>5.0</c:v>
                </c:pt>
                <c:pt idx="161">
                  <c:v>1.0</c:v>
                </c:pt>
                <c:pt idx="162">
                  <c:v>71.0</c:v>
                </c:pt>
                <c:pt idx="163">
                  <c:v>43.0</c:v>
                </c:pt>
                <c:pt idx="164">
                  <c:v>3.0</c:v>
                </c:pt>
                <c:pt idx="165">
                  <c:v>72.0</c:v>
                </c:pt>
                <c:pt idx="166">
                  <c:v>11.0</c:v>
                </c:pt>
                <c:pt idx="167">
                  <c:v>1.0</c:v>
                </c:pt>
                <c:pt idx="168">
                  <c:v>3.0</c:v>
                </c:pt>
                <c:pt idx="169">
                  <c:v>9.0</c:v>
                </c:pt>
                <c:pt idx="170">
                  <c:v>61.0</c:v>
                </c:pt>
                <c:pt idx="171">
                  <c:v>42.0</c:v>
                </c:pt>
                <c:pt idx="172">
                  <c:v>47.0</c:v>
                </c:pt>
                <c:pt idx="173">
                  <c:v>16.0</c:v>
                </c:pt>
                <c:pt idx="174">
                  <c:v>1.0</c:v>
                </c:pt>
                <c:pt idx="175">
                  <c:v>24.0</c:v>
                </c:pt>
                <c:pt idx="176">
                  <c:v>23.0</c:v>
                </c:pt>
                <c:pt idx="177">
                  <c:v>2.0</c:v>
                </c:pt>
                <c:pt idx="178">
                  <c:v>21.0</c:v>
                </c:pt>
                <c:pt idx="179">
                  <c:v>9.0</c:v>
                </c:pt>
                <c:pt idx="180">
                  <c:v>77.0</c:v>
                </c:pt>
                <c:pt idx="181">
                  <c:v>9.0</c:v>
                </c:pt>
                <c:pt idx="182">
                  <c:v>18.0</c:v>
                </c:pt>
                <c:pt idx="183">
                  <c:v>13.0</c:v>
                </c:pt>
                <c:pt idx="184">
                  <c:v>22.0</c:v>
                </c:pt>
                <c:pt idx="185">
                  <c:v>47.0</c:v>
                </c:pt>
                <c:pt idx="186">
                  <c:v>30.0</c:v>
                </c:pt>
                <c:pt idx="187">
                  <c:v>5.0</c:v>
                </c:pt>
                <c:pt idx="188">
                  <c:v>1.0</c:v>
                </c:pt>
                <c:pt idx="189">
                  <c:v>62.0</c:v>
                </c:pt>
                <c:pt idx="190">
                  <c:v>9.0</c:v>
                </c:pt>
                <c:pt idx="191">
                  <c:v>3.0</c:v>
                </c:pt>
                <c:pt idx="192">
                  <c:v>65.0</c:v>
                </c:pt>
                <c:pt idx="193">
                  <c:v>32.0</c:v>
                </c:pt>
                <c:pt idx="194">
                  <c:v>49.0</c:v>
                </c:pt>
                <c:pt idx="195">
                  <c:v>5.0</c:v>
                </c:pt>
                <c:pt idx="196">
                  <c:v>23.0</c:v>
                </c:pt>
                <c:pt idx="197">
                  <c:v>11.0</c:v>
                </c:pt>
                <c:pt idx="198">
                  <c:v>4.0</c:v>
                </c:pt>
                <c:pt idx="199">
                  <c:v>6.0</c:v>
                </c:pt>
                <c:pt idx="200">
                  <c:v>1.0</c:v>
                </c:pt>
                <c:pt idx="201">
                  <c:v>39.0</c:v>
                </c:pt>
                <c:pt idx="202">
                  <c:v>20.0</c:v>
                </c:pt>
                <c:pt idx="203">
                  <c:v>31.0</c:v>
                </c:pt>
                <c:pt idx="204">
                  <c:v>11.0</c:v>
                </c:pt>
                <c:pt idx="205">
                  <c:v>2.0</c:v>
                </c:pt>
                <c:pt idx="206">
                  <c:v>40.0</c:v>
                </c:pt>
                <c:pt idx="207">
                  <c:v>48.0</c:v>
                </c:pt>
                <c:pt idx="208">
                  <c:v>31.0</c:v>
                </c:pt>
                <c:pt idx="209">
                  <c:v>11.0</c:v>
                </c:pt>
                <c:pt idx="210">
                  <c:v>45.0</c:v>
                </c:pt>
                <c:pt idx="211">
                  <c:v>71.0</c:v>
                </c:pt>
                <c:pt idx="212">
                  <c:v>7.0</c:v>
                </c:pt>
                <c:pt idx="213">
                  <c:v>18.0</c:v>
                </c:pt>
                <c:pt idx="214">
                  <c:v>7.0</c:v>
                </c:pt>
                <c:pt idx="215">
                  <c:v>5.0</c:v>
                </c:pt>
                <c:pt idx="216">
                  <c:v>11.0</c:v>
                </c:pt>
                <c:pt idx="217">
                  <c:v>35.0</c:v>
                </c:pt>
                <c:pt idx="218">
                  <c:v>1.0</c:v>
                </c:pt>
                <c:pt idx="219">
                  <c:v>41.0</c:v>
                </c:pt>
                <c:pt idx="220">
                  <c:v>13.0</c:v>
                </c:pt>
                <c:pt idx="221">
                  <c:v>8.0</c:v>
                </c:pt>
                <c:pt idx="222">
                  <c:v>7.0</c:v>
                </c:pt>
                <c:pt idx="223">
                  <c:v>1.0</c:v>
                </c:pt>
                <c:pt idx="224">
                  <c:v>59.0</c:v>
                </c:pt>
                <c:pt idx="225">
                  <c:v>3.0</c:v>
                </c:pt>
                <c:pt idx="226">
                  <c:v>34.0</c:v>
                </c:pt>
                <c:pt idx="227">
                  <c:v>7.0</c:v>
                </c:pt>
                <c:pt idx="228">
                  <c:v>2.0</c:v>
                </c:pt>
                <c:pt idx="229">
                  <c:v>2.0</c:v>
                </c:pt>
                <c:pt idx="230">
                  <c:v>26.0</c:v>
                </c:pt>
                <c:pt idx="231">
                  <c:v>57.0</c:v>
                </c:pt>
                <c:pt idx="232">
                  <c:v>45.0</c:v>
                </c:pt>
                <c:pt idx="233">
                  <c:v>26.0</c:v>
                </c:pt>
                <c:pt idx="234">
                  <c:v>36.0</c:v>
                </c:pt>
                <c:pt idx="235">
                  <c:v>42.0</c:v>
                </c:pt>
                <c:pt idx="236">
                  <c:v>1.0</c:v>
                </c:pt>
                <c:pt idx="237">
                  <c:v>62.0</c:v>
                </c:pt>
                <c:pt idx="238">
                  <c:v>6.0</c:v>
                </c:pt>
                <c:pt idx="239">
                  <c:v>27.0</c:v>
                </c:pt>
                <c:pt idx="240">
                  <c:v>7.0</c:v>
                </c:pt>
                <c:pt idx="241">
                  <c:v>1.0</c:v>
                </c:pt>
                <c:pt idx="242">
                  <c:v>16.0</c:v>
                </c:pt>
                <c:pt idx="243">
                  <c:v>19.0</c:v>
                </c:pt>
                <c:pt idx="244">
                  <c:v>4.0</c:v>
                </c:pt>
                <c:pt idx="245">
                  <c:v>1.0</c:v>
                </c:pt>
                <c:pt idx="246">
                  <c:v>20.0</c:v>
                </c:pt>
                <c:pt idx="247">
                  <c:v>34.0</c:v>
                </c:pt>
                <c:pt idx="248">
                  <c:v>65.0</c:v>
                </c:pt>
                <c:pt idx="249">
                  <c:v>2.0</c:v>
                </c:pt>
                <c:pt idx="250">
                  <c:v>7.0</c:v>
                </c:pt>
                <c:pt idx="251">
                  <c:v>21.0</c:v>
                </c:pt>
                <c:pt idx="252">
                  <c:v>39.0</c:v>
                </c:pt>
                <c:pt idx="253">
                  <c:v>1.0</c:v>
                </c:pt>
                <c:pt idx="254">
                  <c:v>45.0</c:v>
                </c:pt>
                <c:pt idx="255">
                  <c:v>32.0</c:v>
                </c:pt>
                <c:pt idx="256">
                  <c:v>23.0</c:v>
                </c:pt>
                <c:pt idx="257">
                  <c:v>25.0</c:v>
                </c:pt>
                <c:pt idx="258">
                  <c:v>2.0</c:v>
                </c:pt>
                <c:pt idx="259">
                  <c:v>6.0</c:v>
                </c:pt>
                <c:pt idx="260">
                  <c:v>12.0</c:v>
                </c:pt>
                <c:pt idx="261">
                  <c:v>8.0</c:v>
                </c:pt>
                <c:pt idx="262">
                  <c:v>49.0</c:v>
                </c:pt>
                <c:pt idx="263">
                  <c:v>39.0</c:v>
                </c:pt>
                <c:pt idx="264">
                  <c:v>25.0</c:v>
                </c:pt>
                <c:pt idx="265">
                  <c:v>3.0</c:v>
                </c:pt>
                <c:pt idx="266">
                  <c:v>8.0</c:v>
                </c:pt>
                <c:pt idx="267">
                  <c:v>11.0</c:v>
                </c:pt>
                <c:pt idx="268">
                  <c:v>32.0</c:v>
                </c:pt>
                <c:pt idx="269">
                  <c:v>71.0</c:v>
                </c:pt>
                <c:pt idx="270">
                  <c:v>58.0</c:v>
                </c:pt>
                <c:pt idx="271">
                  <c:v>55.0</c:v>
                </c:pt>
                <c:pt idx="272">
                  <c:v>13.0</c:v>
                </c:pt>
                <c:pt idx="273">
                  <c:v>11.0</c:v>
                </c:pt>
                <c:pt idx="274">
                  <c:v>1.0</c:v>
                </c:pt>
              </c:numCache>
            </c:numRef>
          </c:val>
        </c:ser>
        <c:dLbls>
          <c:showLegendKey val="0"/>
          <c:showVal val="0"/>
          <c:showCatName val="0"/>
          <c:showSerName val="0"/>
          <c:showPercent val="0"/>
          <c:showBubbleSize val="0"/>
        </c:dLbls>
        <c:gapWidth val="150"/>
        <c:axId val="-2109377704"/>
        <c:axId val="-2109372232"/>
      </c:barChart>
      <c:catAx>
        <c:axId val="-2109377704"/>
        <c:scaling>
          <c:orientation val="minMax"/>
        </c:scaling>
        <c:delete val="0"/>
        <c:axPos val="b"/>
        <c:title>
          <c:tx>
            <c:rich>
              <a:bodyPr/>
              <a:lstStyle/>
              <a:p>
                <a:pPr>
                  <a:defRPr/>
                </a:pPr>
                <a:r>
                  <a:rPr lang="en-US"/>
                  <a:t>User ID</a:t>
                </a:r>
              </a:p>
            </c:rich>
          </c:tx>
          <c:layout/>
          <c:overlay val="0"/>
        </c:title>
        <c:numFmt formatCode="General" sourceLinked="1"/>
        <c:majorTickMark val="out"/>
        <c:minorTickMark val="none"/>
        <c:tickLblPos val="nextTo"/>
        <c:txPr>
          <a:bodyPr rot="-1680000"/>
          <a:lstStyle/>
          <a:p>
            <a:pPr>
              <a:defRPr/>
            </a:pPr>
            <a:endParaRPr lang="en-US"/>
          </a:p>
        </c:txPr>
        <c:crossAx val="-2109372232"/>
        <c:crosses val="autoZero"/>
        <c:auto val="1"/>
        <c:lblAlgn val="ctr"/>
        <c:lblOffset val="100"/>
        <c:noMultiLvlLbl val="0"/>
      </c:catAx>
      <c:valAx>
        <c:axId val="-2109372232"/>
        <c:scaling>
          <c:orientation val="minMax"/>
        </c:scaling>
        <c:delete val="0"/>
        <c:axPos val="l"/>
        <c:majorGridlines/>
        <c:numFmt formatCode="General" sourceLinked="1"/>
        <c:majorTickMark val="out"/>
        <c:minorTickMark val="none"/>
        <c:tickLblPos val="nextTo"/>
        <c:crossAx val="-2109377704"/>
        <c:crosses val="autoZero"/>
        <c:crossBetween val="between"/>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Number of Data Points by User ID</a:t>
            </a:r>
          </a:p>
        </c:rich>
      </c:tx>
      <c:layout/>
      <c:overlay val="0"/>
    </c:title>
    <c:autoTitleDeleted val="0"/>
    <c:plotArea>
      <c:layout/>
      <c:barChart>
        <c:barDir val="col"/>
        <c:grouping val="clustered"/>
        <c:varyColors val="0"/>
        <c:ser>
          <c:idx val="0"/>
          <c:order val="0"/>
          <c:tx>
            <c:strRef>
              <c:f>Sheet3!$C$3</c:f>
              <c:strCache>
                <c:ptCount val="1"/>
                <c:pt idx="0">
                  <c:v>Number of Data Points</c:v>
                </c:pt>
              </c:strCache>
            </c:strRef>
          </c:tx>
          <c:invertIfNegative val="0"/>
          <c:cat>
            <c:numRef>
              <c:f>Sheet3!$B$4:$B$278</c:f>
              <c:numCache>
                <c:formatCode>General</c:formatCode>
                <c:ptCount val="275"/>
                <c:pt idx="0">
                  <c:v>224.0</c:v>
                </c:pt>
                <c:pt idx="1">
                  <c:v>237.0</c:v>
                </c:pt>
                <c:pt idx="2">
                  <c:v>148.0</c:v>
                </c:pt>
                <c:pt idx="3">
                  <c:v>53.0</c:v>
                </c:pt>
                <c:pt idx="4">
                  <c:v>246.0</c:v>
                </c:pt>
                <c:pt idx="5">
                  <c:v>275.0</c:v>
                </c:pt>
                <c:pt idx="6">
                  <c:v>27.0</c:v>
                </c:pt>
                <c:pt idx="7">
                  <c:v>175.0</c:v>
                </c:pt>
                <c:pt idx="8">
                  <c:v>254.0</c:v>
                </c:pt>
                <c:pt idx="9">
                  <c:v>114.0</c:v>
                </c:pt>
                <c:pt idx="10">
                  <c:v>162.0</c:v>
                </c:pt>
                <c:pt idx="11">
                  <c:v>113.0</c:v>
                </c:pt>
                <c:pt idx="12">
                  <c:v>219.0</c:v>
                </c:pt>
                <c:pt idx="13">
                  <c:v>168.0</c:v>
                </c:pt>
                <c:pt idx="14">
                  <c:v>159.0</c:v>
                </c:pt>
                <c:pt idx="15">
                  <c:v>11.0</c:v>
                </c:pt>
                <c:pt idx="16">
                  <c:v>201.0</c:v>
                </c:pt>
                <c:pt idx="17">
                  <c:v>130.0</c:v>
                </c:pt>
                <c:pt idx="18">
                  <c:v>51.0</c:v>
                </c:pt>
                <c:pt idx="19">
                  <c:v>189.0</c:v>
                </c:pt>
                <c:pt idx="20">
                  <c:v>242.0</c:v>
                </c:pt>
                <c:pt idx="21">
                  <c:v>97.0</c:v>
                </c:pt>
                <c:pt idx="22">
                  <c:v>230.0</c:v>
                </c:pt>
                <c:pt idx="23">
                  <c:v>143.0</c:v>
                </c:pt>
                <c:pt idx="24">
                  <c:v>226.0</c:v>
                </c:pt>
                <c:pt idx="25">
                  <c:v>206.0</c:v>
                </c:pt>
                <c:pt idx="26">
                  <c:v>266.0</c:v>
                </c:pt>
                <c:pt idx="27">
                  <c:v>147.0</c:v>
                </c:pt>
                <c:pt idx="28">
                  <c:v>137.0</c:v>
                </c:pt>
                <c:pt idx="29">
                  <c:v>87.0</c:v>
                </c:pt>
                <c:pt idx="30">
                  <c:v>196.0</c:v>
                </c:pt>
                <c:pt idx="31">
                  <c:v>192.0</c:v>
                </c:pt>
                <c:pt idx="32">
                  <c:v>161.0</c:v>
                </c:pt>
                <c:pt idx="33">
                  <c:v>178.0</c:v>
                </c:pt>
                <c:pt idx="34">
                  <c:v>37.0</c:v>
                </c:pt>
                <c:pt idx="35">
                  <c:v>216.0</c:v>
                </c:pt>
                <c:pt idx="36">
                  <c:v>250.0</c:v>
                </c:pt>
                <c:pt idx="37">
                  <c:v>102.0</c:v>
                </c:pt>
                <c:pt idx="38">
                  <c:v>86.0</c:v>
                </c:pt>
                <c:pt idx="39">
                  <c:v>20.0</c:v>
                </c:pt>
                <c:pt idx="40">
                  <c:v>95.0</c:v>
                </c:pt>
                <c:pt idx="41">
                  <c:v>188.0</c:v>
                </c:pt>
                <c:pt idx="42">
                  <c:v>155.0</c:v>
                </c:pt>
                <c:pt idx="43">
                  <c:v>182.0</c:v>
                </c:pt>
                <c:pt idx="44">
                  <c:v>45.0</c:v>
                </c:pt>
                <c:pt idx="45">
                  <c:v>100.0</c:v>
                </c:pt>
                <c:pt idx="46">
                  <c:v>105.0</c:v>
                </c:pt>
                <c:pt idx="47">
                  <c:v>229.0</c:v>
                </c:pt>
                <c:pt idx="48">
                  <c:v>268.0</c:v>
                </c:pt>
                <c:pt idx="49">
                  <c:v>170.0</c:v>
                </c:pt>
                <c:pt idx="50">
                  <c:v>25.0</c:v>
                </c:pt>
                <c:pt idx="51">
                  <c:v>146.0</c:v>
                </c:pt>
                <c:pt idx="52">
                  <c:v>245.0</c:v>
                </c:pt>
                <c:pt idx="53">
                  <c:v>139.0</c:v>
                </c:pt>
                <c:pt idx="54">
                  <c:v>76.0</c:v>
                </c:pt>
                <c:pt idx="55">
                  <c:v>74.0</c:v>
                </c:pt>
                <c:pt idx="56">
                  <c:v>239.0</c:v>
                </c:pt>
                <c:pt idx="57">
                  <c:v>79.0</c:v>
                </c:pt>
                <c:pt idx="58">
                  <c:v>71.0</c:v>
                </c:pt>
                <c:pt idx="59">
                  <c:v>133.0</c:v>
                </c:pt>
                <c:pt idx="60">
                  <c:v>125.0</c:v>
                </c:pt>
                <c:pt idx="61">
                  <c:v>90.0</c:v>
                </c:pt>
                <c:pt idx="62">
                  <c:v>58.0</c:v>
                </c:pt>
                <c:pt idx="63">
                  <c:v>15.0</c:v>
                </c:pt>
                <c:pt idx="64">
                  <c:v>122.0</c:v>
                </c:pt>
                <c:pt idx="65">
                  <c:v>267.0</c:v>
                </c:pt>
                <c:pt idx="66">
                  <c:v>36.0</c:v>
                </c:pt>
                <c:pt idx="67">
                  <c:v>150.0</c:v>
                </c:pt>
                <c:pt idx="68">
                  <c:v>260.0</c:v>
                </c:pt>
                <c:pt idx="69">
                  <c:v>96.0</c:v>
                </c:pt>
                <c:pt idx="70">
                  <c:v>52.0</c:v>
                </c:pt>
                <c:pt idx="71">
                  <c:v>169.0</c:v>
                </c:pt>
                <c:pt idx="72">
                  <c:v>140.0</c:v>
                </c:pt>
                <c:pt idx="73">
                  <c:v>89.0</c:v>
                </c:pt>
                <c:pt idx="74">
                  <c:v>46.0</c:v>
                </c:pt>
                <c:pt idx="75">
                  <c:v>75.0</c:v>
                </c:pt>
                <c:pt idx="76">
                  <c:v>88.0</c:v>
                </c:pt>
                <c:pt idx="77">
                  <c:v>251.0</c:v>
                </c:pt>
                <c:pt idx="78">
                  <c:v>165.0</c:v>
                </c:pt>
                <c:pt idx="79">
                  <c:v>274.0</c:v>
                </c:pt>
                <c:pt idx="80">
                  <c:v>141.0</c:v>
                </c:pt>
                <c:pt idx="81">
                  <c:v>153.0</c:v>
                </c:pt>
                <c:pt idx="82">
                  <c:v>191.0</c:v>
                </c:pt>
                <c:pt idx="83">
                  <c:v>223.0</c:v>
                </c:pt>
                <c:pt idx="84">
                  <c:v>104.0</c:v>
                </c:pt>
                <c:pt idx="85">
                  <c:v>72.0</c:v>
                </c:pt>
                <c:pt idx="86">
                  <c:v>5.0</c:v>
                </c:pt>
                <c:pt idx="87">
                  <c:v>222.0</c:v>
                </c:pt>
                <c:pt idx="88">
                  <c:v>26.0</c:v>
                </c:pt>
                <c:pt idx="89">
                  <c:v>81.0</c:v>
                </c:pt>
                <c:pt idx="90">
                  <c:v>228.0</c:v>
                </c:pt>
                <c:pt idx="91">
                  <c:v>120.0</c:v>
                </c:pt>
                <c:pt idx="92">
                  <c:v>273.0</c:v>
                </c:pt>
                <c:pt idx="93">
                  <c:v>111.0</c:v>
                </c:pt>
                <c:pt idx="94">
                  <c:v>60.0</c:v>
                </c:pt>
                <c:pt idx="95">
                  <c:v>217.0</c:v>
                </c:pt>
                <c:pt idx="96">
                  <c:v>200.0</c:v>
                </c:pt>
                <c:pt idx="97">
                  <c:v>213.0</c:v>
                </c:pt>
                <c:pt idx="98">
                  <c:v>67.0</c:v>
                </c:pt>
                <c:pt idx="99">
                  <c:v>38.0</c:v>
                </c:pt>
                <c:pt idx="100">
                  <c:v>119.0</c:v>
                </c:pt>
                <c:pt idx="101">
                  <c:v>262.0</c:v>
                </c:pt>
                <c:pt idx="102">
                  <c:v>118.0</c:v>
                </c:pt>
                <c:pt idx="103">
                  <c:v>116.0</c:v>
                </c:pt>
                <c:pt idx="104">
                  <c:v>54.0</c:v>
                </c:pt>
                <c:pt idx="105">
                  <c:v>63.0</c:v>
                </c:pt>
                <c:pt idx="106">
                  <c:v>91.0</c:v>
                </c:pt>
                <c:pt idx="107">
                  <c:v>17.0</c:v>
                </c:pt>
                <c:pt idx="108">
                  <c:v>198.0</c:v>
                </c:pt>
                <c:pt idx="109">
                  <c:v>49.0</c:v>
                </c:pt>
                <c:pt idx="110">
                  <c:v>31.0</c:v>
                </c:pt>
                <c:pt idx="111">
                  <c:v>261.0</c:v>
                </c:pt>
                <c:pt idx="112">
                  <c:v>204.0</c:v>
                </c:pt>
                <c:pt idx="113">
                  <c:v>199.0</c:v>
                </c:pt>
                <c:pt idx="114">
                  <c:v>259.0</c:v>
                </c:pt>
                <c:pt idx="115">
                  <c:v>83.0</c:v>
                </c:pt>
                <c:pt idx="116">
                  <c:v>256.0</c:v>
                </c:pt>
                <c:pt idx="117">
                  <c:v>28.0</c:v>
                </c:pt>
                <c:pt idx="118">
                  <c:v>132.0</c:v>
                </c:pt>
                <c:pt idx="119">
                  <c:v>197.0</c:v>
                </c:pt>
                <c:pt idx="120">
                  <c:v>121.0</c:v>
                </c:pt>
                <c:pt idx="121">
                  <c:v>85.0</c:v>
                </c:pt>
                <c:pt idx="122">
                  <c:v>21.0</c:v>
                </c:pt>
                <c:pt idx="123">
                  <c:v>247.0</c:v>
                </c:pt>
                <c:pt idx="124">
                  <c:v>117.0</c:v>
                </c:pt>
                <c:pt idx="125">
                  <c:v>123.0</c:v>
                </c:pt>
                <c:pt idx="126">
                  <c:v>14.0</c:v>
                </c:pt>
                <c:pt idx="127">
                  <c:v>50.0</c:v>
                </c:pt>
                <c:pt idx="128">
                  <c:v>214.0</c:v>
                </c:pt>
                <c:pt idx="129">
                  <c:v>241.0</c:v>
                </c:pt>
                <c:pt idx="130">
                  <c:v>98.0</c:v>
                </c:pt>
                <c:pt idx="131">
                  <c:v>73.0</c:v>
                </c:pt>
                <c:pt idx="132">
                  <c:v>131.0</c:v>
                </c:pt>
                <c:pt idx="133">
                  <c:v>136.0</c:v>
                </c:pt>
                <c:pt idx="134">
                  <c:v>70.0</c:v>
                </c:pt>
                <c:pt idx="135">
                  <c:v>109.0</c:v>
                </c:pt>
                <c:pt idx="136">
                  <c:v>187.0</c:v>
                </c:pt>
                <c:pt idx="137">
                  <c:v>184.0</c:v>
                </c:pt>
                <c:pt idx="138">
                  <c:v>84.0</c:v>
                </c:pt>
                <c:pt idx="139">
                  <c:v>82.0</c:v>
                </c:pt>
                <c:pt idx="140">
                  <c:v>152.0</c:v>
                </c:pt>
                <c:pt idx="141">
                  <c:v>210.0</c:v>
                </c:pt>
                <c:pt idx="142">
                  <c:v>106.0</c:v>
                </c:pt>
                <c:pt idx="143">
                  <c:v>202.0</c:v>
                </c:pt>
                <c:pt idx="144">
                  <c:v>157.0</c:v>
                </c:pt>
                <c:pt idx="145">
                  <c:v>180.0</c:v>
                </c:pt>
                <c:pt idx="146">
                  <c:v>35.0</c:v>
                </c:pt>
                <c:pt idx="147">
                  <c:v>269.0</c:v>
                </c:pt>
                <c:pt idx="148">
                  <c:v>57.0</c:v>
                </c:pt>
                <c:pt idx="149">
                  <c:v>12.0</c:v>
                </c:pt>
                <c:pt idx="150">
                  <c:v>19.0</c:v>
                </c:pt>
                <c:pt idx="151">
                  <c:v>107.0</c:v>
                </c:pt>
                <c:pt idx="152">
                  <c:v>93.0</c:v>
                </c:pt>
                <c:pt idx="153">
                  <c:v>34.0</c:v>
                </c:pt>
                <c:pt idx="154">
                  <c:v>265.0</c:v>
                </c:pt>
                <c:pt idx="155">
                  <c:v>22.0</c:v>
                </c:pt>
                <c:pt idx="156">
                  <c:v>4.0</c:v>
                </c:pt>
                <c:pt idx="157">
                  <c:v>167.0</c:v>
                </c:pt>
                <c:pt idx="158">
                  <c:v>221.0</c:v>
                </c:pt>
                <c:pt idx="159">
                  <c:v>68.0</c:v>
                </c:pt>
                <c:pt idx="160">
                  <c:v>177.0</c:v>
                </c:pt>
                <c:pt idx="161">
                  <c:v>56.0</c:v>
                </c:pt>
                <c:pt idx="162">
                  <c:v>115.0</c:v>
                </c:pt>
                <c:pt idx="163">
                  <c:v>144.0</c:v>
                </c:pt>
                <c:pt idx="164">
                  <c:v>42.0</c:v>
                </c:pt>
                <c:pt idx="165">
                  <c:v>240.0</c:v>
                </c:pt>
                <c:pt idx="166">
                  <c:v>69.0</c:v>
                </c:pt>
                <c:pt idx="167">
                  <c:v>176.0</c:v>
                </c:pt>
                <c:pt idx="168">
                  <c:v>92.0</c:v>
                </c:pt>
                <c:pt idx="169">
                  <c:v>135.0</c:v>
                </c:pt>
                <c:pt idx="170">
                  <c:v>205.0</c:v>
                </c:pt>
                <c:pt idx="171">
                  <c:v>183.0</c:v>
                </c:pt>
                <c:pt idx="172">
                  <c:v>160.0</c:v>
                </c:pt>
                <c:pt idx="173">
                  <c:v>7.0</c:v>
                </c:pt>
                <c:pt idx="174">
                  <c:v>23.0</c:v>
                </c:pt>
                <c:pt idx="175">
                  <c:v>138.0</c:v>
                </c:pt>
                <c:pt idx="176">
                  <c:v>149.0</c:v>
                </c:pt>
                <c:pt idx="177">
                  <c:v>156.0</c:v>
                </c:pt>
                <c:pt idx="178">
                  <c:v>80.0</c:v>
                </c:pt>
                <c:pt idx="179">
                  <c:v>59.0</c:v>
                </c:pt>
                <c:pt idx="180">
                  <c:v>40.0</c:v>
                </c:pt>
                <c:pt idx="181">
                  <c:v>271.0</c:v>
                </c:pt>
                <c:pt idx="182">
                  <c:v>215.0</c:v>
                </c:pt>
                <c:pt idx="183">
                  <c:v>252.0</c:v>
                </c:pt>
                <c:pt idx="184">
                  <c:v>127.0</c:v>
                </c:pt>
                <c:pt idx="185">
                  <c:v>6.0</c:v>
                </c:pt>
                <c:pt idx="186">
                  <c:v>55.0</c:v>
                </c:pt>
                <c:pt idx="187">
                  <c:v>24.0</c:v>
                </c:pt>
                <c:pt idx="188">
                  <c:v>243.0</c:v>
                </c:pt>
                <c:pt idx="189">
                  <c:v>253.0</c:v>
                </c:pt>
                <c:pt idx="190">
                  <c:v>145.0</c:v>
                </c:pt>
                <c:pt idx="191">
                  <c:v>2.0</c:v>
                </c:pt>
                <c:pt idx="192">
                  <c:v>10.0</c:v>
                </c:pt>
                <c:pt idx="193">
                  <c:v>9.0</c:v>
                </c:pt>
                <c:pt idx="194">
                  <c:v>110.0</c:v>
                </c:pt>
                <c:pt idx="195">
                  <c:v>193.0</c:v>
                </c:pt>
                <c:pt idx="196">
                  <c:v>231.0</c:v>
                </c:pt>
                <c:pt idx="197">
                  <c:v>154.0</c:v>
                </c:pt>
                <c:pt idx="198">
                  <c:v>244.0</c:v>
                </c:pt>
                <c:pt idx="199">
                  <c:v>270.0</c:v>
                </c:pt>
                <c:pt idx="200">
                  <c:v>174.0</c:v>
                </c:pt>
                <c:pt idx="201">
                  <c:v>173.0</c:v>
                </c:pt>
                <c:pt idx="202">
                  <c:v>263.0</c:v>
                </c:pt>
                <c:pt idx="203">
                  <c:v>61.0</c:v>
                </c:pt>
                <c:pt idx="204">
                  <c:v>78.0</c:v>
                </c:pt>
                <c:pt idx="205">
                  <c:v>44.0</c:v>
                </c:pt>
                <c:pt idx="206">
                  <c:v>99.0</c:v>
                </c:pt>
                <c:pt idx="207">
                  <c:v>142.0</c:v>
                </c:pt>
                <c:pt idx="208">
                  <c:v>3.0</c:v>
                </c:pt>
                <c:pt idx="209">
                  <c:v>30.0</c:v>
                </c:pt>
                <c:pt idx="210">
                  <c:v>258.0</c:v>
                </c:pt>
                <c:pt idx="211">
                  <c:v>64.0</c:v>
                </c:pt>
                <c:pt idx="212">
                  <c:v>108.0</c:v>
                </c:pt>
                <c:pt idx="213">
                  <c:v>128.0</c:v>
                </c:pt>
                <c:pt idx="214">
                  <c:v>41.0</c:v>
                </c:pt>
                <c:pt idx="215">
                  <c:v>236.0</c:v>
                </c:pt>
                <c:pt idx="216">
                  <c:v>94.0</c:v>
                </c:pt>
                <c:pt idx="217">
                  <c:v>272.0</c:v>
                </c:pt>
                <c:pt idx="218">
                  <c:v>13.0</c:v>
                </c:pt>
                <c:pt idx="219">
                  <c:v>8.0</c:v>
                </c:pt>
                <c:pt idx="220">
                  <c:v>126.0</c:v>
                </c:pt>
                <c:pt idx="221">
                  <c:v>255.0</c:v>
                </c:pt>
                <c:pt idx="222">
                  <c:v>1.0</c:v>
                </c:pt>
                <c:pt idx="223">
                  <c:v>39.0</c:v>
                </c:pt>
                <c:pt idx="224">
                  <c:v>227.0</c:v>
                </c:pt>
                <c:pt idx="225">
                  <c:v>43.0</c:v>
                </c:pt>
                <c:pt idx="226">
                  <c:v>124.0</c:v>
                </c:pt>
                <c:pt idx="227">
                  <c:v>62.0</c:v>
                </c:pt>
                <c:pt idx="228">
                  <c:v>47.0</c:v>
                </c:pt>
                <c:pt idx="229">
                  <c:v>194.0</c:v>
                </c:pt>
                <c:pt idx="230">
                  <c:v>134.0</c:v>
                </c:pt>
                <c:pt idx="231">
                  <c:v>32.0</c:v>
                </c:pt>
                <c:pt idx="232">
                  <c:v>48.0</c:v>
                </c:pt>
                <c:pt idx="233">
                  <c:v>257.0</c:v>
                </c:pt>
                <c:pt idx="234">
                  <c:v>33.0</c:v>
                </c:pt>
                <c:pt idx="235">
                  <c:v>179.0</c:v>
                </c:pt>
                <c:pt idx="236">
                  <c:v>172.0</c:v>
                </c:pt>
                <c:pt idx="237">
                  <c:v>234.0</c:v>
                </c:pt>
                <c:pt idx="238">
                  <c:v>185.0</c:v>
                </c:pt>
                <c:pt idx="239">
                  <c:v>158.0</c:v>
                </c:pt>
                <c:pt idx="240">
                  <c:v>77.0</c:v>
                </c:pt>
                <c:pt idx="241">
                  <c:v>171.0</c:v>
                </c:pt>
                <c:pt idx="242">
                  <c:v>101.0</c:v>
                </c:pt>
                <c:pt idx="243">
                  <c:v>151.0</c:v>
                </c:pt>
                <c:pt idx="244">
                  <c:v>209.0</c:v>
                </c:pt>
                <c:pt idx="245">
                  <c:v>211.0</c:v>
                </c:pt>
                <c:pt idx="246">
                  <c:v>220.0</c:v>
                </c:pt>
                <c:pt idx="247">
                  <c:v>233.0</c:v>
                </c:pt>
                <c:pt idx="248">
                  <c:v>112.0</c:v>
                </c:pt>
                <c:pt idx="249">
                  <c:v>18.0</c:v>
                </c:pt>
                <c:pt idx="250">
                  <c:v>203.0</c:v>
                </c:pt>
                <c:pt idx="251">
                  <c:v>186.0</c:v>
                </c:pt>
                <c:pt idx="252">
                  <c:v>208.0</c:v>
                </c:pt>
                <c:pt idx="253">
                  <c:v>164.0</c:v>
                </c:pt>
                <c:pt idx="254">
                  <c:v>66.0</c:v>
                </c:pt>
                <c:pt idx="255">
                  <c:v>235.0</c:v>
                </c:pt>
                <c:pt idx="256">
                  <c:v>190.0</c:v>
                </c:pt>
                <c:pt idx="257">
                  <c:v>264.0</c:v>
                </c:pt>
                <c:pt idx="258">
                  <c:v>29.0</c:v>
                </c:pt>
                <c:pt idx="259">
                  <c:v>16.0</c:v>
                </c:pt>
                <c:pt idx="260">
                  <c:v>232.0</c:v>
                </c:pt>
                <c:pt idx="261">
                  <c:v>129.0</c:v>
                </c:pt>
                <c:pt idx="262">
                  <c:v>195.0</c:v>
                </c:pt>
                <c:pt idx="263">
                  <c:v>218.0</c:v>
                </c:pt>
                <c:pt idx="264">
                  <c:v>65.0</c:v>
                </c:pt>
                <c:pt idx="265">
                  <c:v>248.0</c:v>
                </c:pt>
                <c:pt idx="266">
                  <c:v>103.0</c:v>
                </c:pt>
                <c:pt idx="267">
                  <c:v>238.0</c:v>
                </c:pt>
                <c:pt idx="268">
                  <c:v>207.0</c:v>
                </c:pt>
                <c:pt idx="269">
                  <c:v>225.0</c:v>
                </c:pt>
                <c:pt idx="270">
                  <c:v>212.0</c:v>
                </c:pt>
                <c:pt idx="271">
                  <c:v>163.0</c:v>
                </c:pt>
                <c:pt idx="272">
                  <c:v>166.0</c:v>
                </c:pt>
                <c:pt idx="273">
                  <c:v>249.0</c:v>
                </c:pt>
                <c:pt idx="274">
                  <c:v>181.0</c:v>
                </c:pt>
              </c:numCache>
            </c:numRef>
          </c:cat>
          <c:val>
            <c:numRef>
              <c:f>Sheet3!$C$4:$C$278</c:f>
              <c:numCache>
                <c:formatCode>General</c:formatCode>
                <c:ptCount val="275"/>
                <c:pt idx="0">
                  <c:v>1.0</c:v>
                </c:pt>
                <c:pt idx="1">
                  <c:v>1.0</c:v>
                </c:pt>
                <c:pt idx="2">
                  <c:v>1.0</c:v>
                </c:pt>
                <c:pt idx="3">
                  <c:v>1.0</c:v>
                </c:pt>
                <c:pt idx="4">
                  <c:v>1.0</c:v>
                </c:pt>
                <c:pt idx="5">
                  <c:v>1.0</c:v>
                </c:pt>
                <c:pt idx="6">
                  <c:v>1.0</c:v>
                </c:pt>
                <c:pt idx="7">
                  <c:v>1.0</c:v>
                </c:pt>
                <c:pt idx="8">
                  <c:v>1.0</c:v>
                </c:pt>
                <c:pt idx="9">
                  <c:v>1.0</c:v>
                </c:pt>
                <c:pt idx="10">
                  <c:v>1.0</c:v>
                </c:pt>
                <c:pt idx="11">
                  <c:v>1.0</c:v>
                </c:pt>
                <c:pt idx="12">
                  <c:v>2.0</c:v>
                </c:pt>
                <c:pt idx="13">
                  <c:v>2.0</c:v>
                </c:pt>
                <c:pt idx="14">
                  <c:v>2.0</c:v>
                </c:pt>
                <c:pt idx="15">
                  <c:v>2.0</c:v>
                </c:pt>
                <c:pt idx="16">
                  <c:v>2.0</c:v>
                </c:pt>
                <c:pt idx="17">
                  <c:v>2.0</c:v>
                </c:pt>
                <c:pt idx="18">
                  <c:v>3.0</c:v>
                </c:pt>
                <c:pt idx="19">
                  <c:v>3.0</c:v>
                </c:pt>
                <c:pt idx="20">
                  <c:v>3.0</c:v>
                </c:pt>
                <c:pt idx="21">
                  <c:v>4.0</c:v>
                </c:pt>
                <c:pt idx="22">
                  <c:v>6.0</c:v>
                </c:pt>
                <c:pt idx="23">
                  <c:v>6.0</c:v>
                </c:pt>
                <c:pt idx="24">
                  <c:v>6.0</c:v>
                </c:pt>
                <c:pt idx="25">
                  <c:v>8.0</c:v>
                </c:pt>
                <c:pt idx="26">
                  <c:v>8.0</c:v>
                </c:pt>
                <c:pt idx="27">
                  <c:v>9.0</c:v>
                </c:pt>
                <c:pt idx="28">
                  <c:v>10.0</c:v>
                </c:pt>
                <c:pt idx="29">
                  <c:v>10.0</c:v>
                </c:pt>
                <c:pt idx="30">
                  <c:v>12.0</c:v>
                </c:pt>
                <c:pt idx="31">
                  <c:v>12.0</c:v>
                </c:pt>
                <c:pt idx="32">
                  <c:v>12.0</c:v>
                </c:pt>
                <c:pt idx="33">
                  <c:v>13.0</c:v>
                </c:pt>
                <c:pt idx="34">
                  <c:v>13.0</c:v>
                </c:pt>
                <c:pt idx="35">
                  <c:v>15.0</c:v>
                </c:pt>
                <c:pt idx="36">
                  <c:v>15.0</c:v>
                </c:pt>
                <c:pt idx="37">
                  <c:v>16.0</c:v>
                </c:pt>
                <c:pt idx="38">
                  <c:v>17.0</c:v>
                </c:pt>
                <c:pt idx="39">
                  <c:v>17.0</c:v>
                </c:pt>
                <c:pt idx="40">
                  <c:v>18.0</c:v>
                </c:pt>
                <c:pt idx="41">
                  <c:v>18.0</c:v>
                </c:pt>
                <c:pt idx="42">
                  <c:v>19.0</c:v>
                </c:pt>
                <c:pt idx="43">
                  <c:v>22.0</c:v>
                </c:pt>
                <c:pt idx="44">
                  <c:v>22.0</c:v>
                </c:pt>
                <c:pt idx="45">
                  <c:v>23.0</c:v>
                </c:pt>
                <c:pt idx="46">
                  <c:v>23.0</c:v>
                </c:pt>
                <c:pt idx="47">
                  <c:v>23.0</c:v>
                </c:pt>
                <c:pt idx="48">
                  <c:v>24.0</c:v>
                </c:pt>
                <c:pt idx="49">
                  <c:v>24.0</c:v>
                </c:pt>
                <c:pt idx="50">
                  <c:v>25.0</c:v>
                </c:pt>
                <c:pt idx="51">
                  <c:v>25.0</c:v>
                </c:pt>
                <c:pt idx="52">
                  <c:v>27.0</c:v>
                </c:pt>
                <c:pt idx="53">
                  <c:v>28.0</c:v>
                </c:pt>
                <c:pt idx="54">
                  <c:v>29.0</c:v>
                </c:pt>
                <c:pt idx="55">
                  <c:v>29.0</c:v>
                </c:pt>
                <c:pt idx="56">
                  <c:v>30.0</c:v>
                </c:pt>
                <c:pt idx="57">
                  <c:v>30.0</c:v>
                </c:pt>
                <c:pt idx="58">
                  <c:v>30.0</c:v>
                </c:pt>
                <c:pt idx="59">
                  <c:v>32.0</c:v>
                </c:pt>
                <c:pt idx="60">
                  <c:v>32.0</c:v>
                </c:pt>
                <c:pt idx="61">
                  <c:v>32.0</c:v>
                </c:pt>
                <c:pt idx="62">
                  <c:v>33.0</c:v>
                </c:pt>
                <c:pt idx="63">
                  <c:v>34.0</c:v>
                </c:pt>
                <c:pt idx="64">
                  <c:v>41.0</c:v>
                </c:pt>
                <c:pt idx="65">
                  <c:v>43.0</c:v>
                </c:pt>
                <c:pt idx="66">
                  <c:v>43.0</c:v>
                </c:pt>
                <c:pt idx="67">
                  <c:v>44.0</c:v>
                </c:pt>
                <c:pt idx="68">
                  <c:v>46.0</c:v>
                </c:pt>
                <c:pt idx="69">
                  <c:v>47.0</c:v>
                </c:pt>
                <c:pt idx="70">
                  <c:v>48.0</c:v>
                </c:pt>
                <c:pt idx="71">
                  <c:v>48.0</c:v>
                </c:pt>
                <c:pt idx="72">
                  <c:v>50.0</c:v>
                </c:pt>
                <c:pt idx="73">
                  <c:v>52.0</c:v>
                </c:pt>
                <c:pt idx="74">
                  <c:v>52.0</c:v>
                </c:pt>
                <c:pt idx="75">
                  <c:v>55.0</c:v>
                </c:pt>
                <c:pt idx="76">
                  <c:v>56.0</c:v>
                </c:pt>
                <c:pt idx="77">
                  <c:v>56.0</c:v>
                </c:pt>
                <c:pt idx="78">
                  <c:v>57.0</c:v>
                </c:pt>
                <c:pt idx="79">
                  <c:v>58.0</c:v>
                </c:pt>
                <c:pt idx="80">
                  <c:v>59.0</c:v>
                </c:pt>
                <c:pt idx="81">
                  <c:v>62.0</c:v>
                </c:pt>
                <c:pt idx="82">
                  <c:v>66.0</c:v>
                </c:pt>
                <c:pt idx="83">
                  <c:v>67.0</c:v>
                </c:pt>
                <c:pt idx="84">
                  <c:v>67.0</c:v>
                </c:pt>
                <c:pt idx="85">
                  <c:v>70.0</c:v>
                </c:pt>
                <c:pt idx="86">
                  <c:v>73.0</c:v>
                </c:pt>
                <c:pt idx="87">
                  <c:v>74.0</c:v>
                </c:pt>
                <c:pt idx="88">
                  <c:v>75.0</c:v>
                </c:pt>
                <c:pt idx="89">
                  <c:v>81.0</c:v>
                </c:pt>
                <c:pt idx="90">
                  <c:v>82.0</c:v>
                </c:pt>
                <c:pt idx="91">
                  <c:v>83.0</c:v>
                </c:pt>
                <c:pt idx="92">
                  <c:v>86.0</c:v>
                </c:pt>
                <c:pt idx="93">
                  <c:v>86.0</c:v>
                </c:pt>
                <c:pt idx="94">
                  <c:v>90.0</c:v>
                </c:pt>
                <c:pt idx="95">
                  <c:v>90.0</c:v>
                </c:pt>
                <c:pt idx="96">
                  <c:v>90.0</c:v>
                </c:pt>
                <c:pt idx="97">
                  <c:v>91.0</c:v>
                </c:pt>
                <c:pt idx="98">
                  <c:v>91.0</c:v>
                </c:pt>
                <c:pt idx="99">
                  <c:v>94.0</c:v>
                </c:pt>
                <c:pt idx="100">
                  <c:v>95.0</c:v>
                </c:pt>
                <c:pt idx="101">
                  <c:v>106.0</c:v>
                </c:pt>
                <c:pt idx="102">
                  <c:v>106.0</c:v>
                </c:pt>
                <c:pt idx="103">
                  <c:v>117.0</c:v>
                </c:pt>
                <c:pt idx="104">
                  <c:v>118.0</c:v>
                </c:pt>
                <c:pt idx="105">
                  <c:v>127.0</c:v>
                </c:pt>
                <c:pt idx="106">
                  <c:v>128.0</c:v>
                </c:pt>
                <c:pt idx="107">
                  <c:v>128.0</c:v>
                </c:pt>
                <c:pt idx="108">
                  <c:v>128.0</c:v>
                </c:pt>
                <c:pt idx="109">
                  <c:v>129.0</c:v>
                </c:pt>
                <c:pt idx="110">
                  <c:v>133.0</c:v>
                </c:pt>
                <c:pt idx="111">
                  <c:v>139.0</c:v>
                </c:pt>
                <c:pt idx="112">
                  <c:v>146.0</c:v>
                </c:pt>
                <c:pt idx="113">
                  <c:v>148.0</c:v>
                </c:pt>
                <c:pt idx="114">
                  <c:v>149.0</c:v>
                </c:pt>
                <c:pt idx="115">
                  <c:v>150.0</c:v>
                </c:pt>
                <c:pt idx="116">
                  <c:v>159.0</c:v>
                </c:pt>
                <c:pt idx="117">
                  <c:v>164.0</c:v>
                </c:pt>
                <c:pt idx="118">
                  <c:v>165.0</c:v>
                </c:pt>
                <c:pt idx="119">
                  <c:v>167.0</c:v>
                </c:pt>
                <c:pt idx="120">
                  <c:v>168.0</c:v>
                </c:pt>
                <c:pt idx="121">
                  <c:v>169.0</c:v>
                </c:pt>
                <c:pt idx="122">
                  <c:v>180.0</c:v>
                </c:pt>
                <c:pt idx="123">
                  <c:v>183.0</c:v>
                </c:pt>
                <c:pt idx="124">
                  <c:v>189.0</c:v>
                </c:pt>
                <c:pt idx="125">
                  <c:v>193.0</c:v>
                </c:pt>
                <c:pt idx="126">
                  <c:v>197.0</c:v>
                </c:pt>
                <c:pt idx="127">
                  <c:v>197.0</c:v>
                </c:pt>
                <c:pt idx="128">
                  <c:v>197.0</c:v>
                </c:pt>
                <c:pt idx="129">
                  <c:v>199.0</c:v>
                </c:pt>
                <c:pt idx="130">
                  <c:v>213.0</c:v>
                </c:pt>
                <c:pt idx="131">
                  <c:v>215.0</c:v>
                </c:pt>
                <c:pt idx="132">
                  <c:v>228.0</c:v>
                </c:pt>
                <c:pt idx="133">
                  <c:v>229.0</c:v>
                </c:pt>
                <c:pt idx="134">
                  <c:v>233.0</c:v>
                </c:pt>
                <c:pt idx="135">
                  <c:v>236.0</c:v>
                </c:pt>
                <c:pt idx="136">
                  <c:v>238.0</c:v>
                </c:pt>
                <c:pt idx="137">
                  <c:v>241.0</c:v>
                </c:pt>
                <c:pt idx="138">
                  <c:v>242.0</c:v>
                </c:pt>
                <c:pt idx="139">
                  <c:v>247.0</c:v>
                </c:pt>
                <c:pt idx="140">
                  <c:v>257.0</c:v>
                </c:pt>
                <c:pt idx="141">
                  <c:v>265.0</c:v>
                </c:pt>
                <c:pt idx="142">
                  <c:v>271.0</c:v>
                </c:pt>
                <c:pt idx="143">
                  <c:v>279.0</c:v>
                </c:pt>
                <c:pt idx="144">
                  <c:v>295.0</c:v>
                </c:pt>
                <c:pt idx="145">
                  <c:v>302.0</c:v>
                </c:pt>
                <c:pt idx="146">
                  <c:v>303.0</c:v>
                </c:pt>
                <c:pt idx="147">
                  <c:v>311.0</c:v>
                </c:pt>
                <c:pt idx="148">
                  <c:v>313.0</c:v>
                </c:pt>
                <c:pt idx="149">
                  <c:v>316.0</c:v>
                </c:pt>
                <c:pt idx="150">
                  <c:v>333.0</c:v>
                </c:pt>
                <c:pt idx="151">
                  <c:v>334.0</c:v>
                </c:pt>
                <c:pt idx="152">
                  <c:v>342.0</c:v>
                </c:pt>
                <c:pt idx="153">
                  <c:v>348.0</c:v>
                </c:pt>
                <c:pt idx="154">
                  <c:v>353.0</c:v>
                </c:pt>
                <c:pt idx="155">
                  <c:v>370.0</c:v>
                </c:pt>
                <c:pt idx="156">
                  <c:v>372.0</c:v>
                </c:pt>
                <c:pt idx="157">
                  <c:v>375.0</c:v>
                </c:pt>
                <c:pt idx="158">
                  <c:v>376.0</c:v>
                </c:pt>
                <c:pt idx="159">
                  <c:v>386.0</c:v>
                </c:pt>
                <c:pt idx="160">
                  <c:v>392.0</c:v>
                </c:pt>
                <c:pt idx="161">
                  <c:v>401.0</c:v>
                </c:pt>
                <c:pt idx="162">
                  <c:v>402.0</c:v>
                </c:pt>
                <c:pt idx="163">
                  <c:v>404.0</c:v>
                </c:pt>
                <c:pt idx="164">
                  <c:v>413.0</c:v>
                </c:pt>
                <c:pt idx="165">
                  <c:v>416.0</c:v>
                </c:pt>
                <c:pt idx="166">
                  <c:v>422.0</c:v>
                </c:pt>
                <c:pt idx="167">
                  <c:v>432.0</c:v>
                </c:pt>
                <c:pt idx="168">
                  <c:v>436.0</c:v>
                </c:pt>
                <c:pt idx="169">
                  <c:v>439.0</c:v>
                </c:pt>
                <c:pt idx="170">
                  <c:v>439.0</c:v>
                </c:pt>
                <c:pt idx="171">
                  <c:v>442.0</c:v>
                </c:pt>
                <c:pt idx="172">
                  <c:v>451.0</c:v>
                </c:pt>
                <c:pt idx="173">
                  <c:v>463.0</c:v>
                </c:pt>
                <c:pt idx="174">
                  <c:v>466.0</c:v>
                </c:pt>
                <c:pt idx="175">
                  <c:v>468.0</c:v>
                </c:pt>
                <c:pt idx="176">
                  <c:v>481.0</c:v>
                </c:pt>
                <c:pt idx="177">
                  <c:v>484.0</c:v>
                </c:pt>
                <c:pt idx="178">
                  <c:v>488.0</c:v>
                </c:pt>
                <c:pt idx="179">
                  <c:v>528.0</c:v>
                </c:pt>
                <c:pt idx="180">
                  <c:v>528.0</c:v>
                </c:pt>
                <c:pt idx="181">
                  <c:v>536.0</c:v>
                </c:pt>
                <c:pt idx="182">
                  <c:v>541.0</c:v>
                </c:pt>
                <c:pt idx="183">
                  <c:v>550.0</c:v>
                </c:pt>
                <c:pt idx="184">
                  <c:v>603.0</c:v>
                </c:pt>
                <c:pt idx="185">
                  <c:v>624.0</c:v>
                </c:pt>
                <c:pt idx="186">
                  <c:v>629.0</c:v>
                </c:pt>
                <c:pt idx="187">
                  <c:v>635.0</c:v>
                </c:pt>
                <c:pt idx="188">
                  <c:v>638.0</c:v>
                </c:pt>
                <c:pt idx="189">
                  <c:v>644.0</c:v>
                </c:pt>
                <c:pt idx="190">
                  <c:v>650.0</c:v>
                </c:pt>
                <c:pt idx="191">
                  <c:v>662.0</c:v>
                </c:pt>
                <c:pt idx="192">
                  <c:v>673.0</c:v>
                </c:pt>
                <c:pt idx="193">
                  <c:v>694.0</c:v>
                </c:pt>
                <c:pt idx="194">
                  <c:v>695.0</c:v>
                </c:pt>
                <c:pt idx="195">
                  <c:v>696.0</c:v>
                </c:pt>
                <c:pt idx="196">
                  <c:v>708.0</c:v>
                </c:pt>
                <c:pt idx="197">
                  <c:v>721.0</c:v>
                </c:pt>
                <c:pt idx="198">
                  <c:v>724.0</c:v>
                </c:pt>
                <c:pt idx="199">
                  <c:v>727.0</c:v>
                </c:pt>
                <c:pt idx="200">
                  <c:v>761.0</c:v>
                </c:pt>
                <c:pt idx="201">
                  <c:v>764.0</c:v>
                </c:pt>
                <c:pt idx="202">
                  <c:v>765.0</c:v>
                </c:pt>
                <c:pt idx="203">
                  <c:v>765.0</c:v>
                </c:pt>
                <c:pt idx="204">
                  <c:v>809.0</c:v>
                </c:pt>
                <c:pt idx="205">
                  <c:v>835.0</c:v>
                </c:pt>
                <c:pt idx="206">
                  <c:v>844.0</c:v>
                </c:pt>
                <c:pt idx="207">
                  <c:v>876.0</c:v>
                </c:pt>
                <c:pt idx="208">
                  <c:v>916.0</c:v>
                </c:pt>
                <c:pt idx="209">
                  <c:v>927.0</c:v>
                </c:pt>
                <c:pt idx="210">
                  <c:v>936.0</c:v>
                </c:pt>
                <c:pt idx="211">
                  <c:v>940.0</c:v>
                </c:pt>
                <c:pt idx="212">
                  <c:v>948.0</c:v>
                </c:pt>
                <c:pt idx="213">
                  <c:v>977.0</c:v>
                </c:pt>
                <c:pt idx="214">
                  <c:v>1034.0</c:v>
                </c:pt>
                <c:pt idx="215">
                  <c:v>1036.0</c:v>
                </c:pt>
                <c:pt idx="216">
                  <c:v>1040.0</c:v>
                </c:pt>
                <c:pt idx="217">
                  <c:v>1128.0</c:v>
                </c:pt>
                <c:pt idx="218">
                  <c:v>1146.0</c:v>
                </c:pt>
                <c:pt idx="219">
                  <c:v>1157.0</c:v>
                </c:pt>
                <c:pt idx="220">
                  <c:v>1161.0</c:v>
                </c:pt>
                <c:pt idx="221">
                  <c:v>1178.0</c:v>
                </c:pt>
                <c:pt idx="222">
                  <c:v>1245.0</c:v>
                </c:pt>
                <c:pt idx="223">
                  <c:v>1297.0</c:v>
                </c:pt>
                <c:pt idx="224">
                  <c:v>1332.0</c:v>
                </c:pt>
                <c:pt idx="225">
                  <c:v>1360.0</c:v>
                </c:pt>
                <c:pt idx="226">
                  <c:v>1370.0</c:v>
                </c:pt>
                <c:pt idx="227">
                  <c:v>1403.0</c:v>
                </c:pt>
                <c:pt idx="228">
                  <c:v>1454.0</c:v>
                </c:pt>
                <c:pt idx="229">
                  <c:v>1578.0</c:v>
                </c:pt>
                <c:pt idx="230">
                  <c:v>1614.0</c:v>
                </c:pt>
                <c:pt idx="231">
                  <c:v>1617.0</c:v>
                </c:pt>
                <c:pt idx="232">
                  <c:v>1652.0</c:v>
                </c:pt>
                <c:pt idx="233">
                  <c:v>1657.0</c:v>
                </c:pt>
                <c:pt idx="234">
                  <c:v>1666.0</c:v>
                </c:pt>
                <c:pt idx="235">
                  <c:v>1757.0</c:v>
                </c:pt>
                <c:pt idx="236">
                  <c:v>1759.0</c:v>
                </c:pt>
                <c:pt idx="237">
                  <c:v>1768.0</c:v>
                </c:pt>
                <c:pt idx="238">
                  <c:v>1835.0</c:v>
                </c:pt>
                <c:pt idx="239">
                  <c:v>1844.0</c:v>
                </c:pt>
                <c:pt idx="240">
                  <c:v>1857.0</c:v>
                </c:pt>
                <c:pt idx="241">
                  <c:v>1974.0</c:v>
                </c:pt>
                <c:pt idx="242">
                  <c:v>2012.0</c:v>
                </c:pt>
                <c:pt idx="243">
                  <c:v>2070.0</c:v>
                </c:pt>
                <c:pt idx="244">
                  <c:v>2073.0</c:v>
                </c:pt>
                <c:pt idx="245">
                  <c:v>2308.0</c:v>
                </c:pt>
                <c:pt idx="246">
                  <c:v>2337.0</c:v>
                </c:pt>
                <c:pt idx="247">
                  <c:v>2351.0</c:v>
                </c:pt>
                <c:pt idx="248">
                  <c:v>2355.0</c:v>
                </c:pt>
                <c:pt idx="249">
                  <c:v>2514.0</c:v>
                </c:pt>
                <c:pt idx="250">
                  <c:v>2520.0</c:v>
                </c:pt>
                <c:pt idx="251">
                  <c:v>2559.0</c:v>
                </c:pt>
                <c:pt idx="252">
                  <c:v>2562.0</c:v>
                </c:pt>
                <c:pt idx="253">
                  <c:v>2570.0</c:v>
                </c:pt>
                <c:pt idx="254">
                  <c:v>2689.0</c:v>
                </c:pt>
                <c:pt idx="255">
                  <c:v>2938.0</c:v>
                </c:pt>
                <c:pt idx="256">
                  <c:v>2999.0</c:v>
                </c:pt>
                <c:pt idx="257">
                  <c:v>3109.0</c:v>
                </c:pt>
                <c:pt idx="258">
                  <c:v>3182.0</c:v>
                </c:pt>
                <c:pt idx="259">
                  <c:v>3646.0</c:v>
                </c:pt>
                <c:pt idx="260">
                  <c:v>3688.0</c:v>
                </c:pt>
                <c:pt idx="261">
                  <c:v>3760.0</c:v>
                </c:pt>
                <c:pt idx="262">
                  <c:v>3825.0</c:v>
                </c:pt>
                <c:pt idx="263">
                  <c:v>3955.0</c:v>
                </c:pt>
                <c:pt idx="264">
                  <c:v>4015.0</c:v>
                </c:pt>
                <c:pt idx="265">
                  <c:v>4175.0</c:v>
                </c:pt>
                <c:pt idx="266">
                  <c:v>4671.0</c:v>
                </c:pt>
                <c:pt idx="267">
                  <c:v>4909.0</c:v>
                </c:pt>
                <c:pt idx="268">
                  <c:v>5074.0</c:v>
                </c:pt>
                <c:pt idx="269">
                  <c:v>5107.0</c:v>
                </c:pt>
                <c:pt idx="270">
                  <c:v>5333.0</c:v>
                </c:pt>
                <c:pt idx="271">
                  <c:v>5833.0</c:v>
                </c:pt>
                <c:pt idx="272">
                  <c:v>7179.0</c:v>
                </c:pt>
                <c:pt idx="273">
                  <c:v>7566.0</c:v>
                </c:pt>
                <c:pt idx="274">
                  <c:v>10478.0</c:v>
                </c:pt>
              </c:numCache>
            </c:numRef>
          </c:val>
        </c:ser>
        <c:dLbls>
          <c:showLegendKey val="0"/>
          <c:showVal val="0"/>
          <c:showCatName val="0"/>
          <c:showSerName val="0"/>
          <c:showPercent val="0"/>
          <c:showBubbleSize val="0"/>
        </c:dLbls>
        <c:gapWidth val="150"/>
        <c:axId val="-2105322056"/>
        <c:axId val="-2110494360"/>
      </c:barChart>
      <c:catAx>
        <c:axId val="-2105322056"/>
        <c:scaling>
          <c:orientation val="minMax"/>
        </c:scaling>
        <c:delete val="0"/>
        <c:axPos val="b"/>
        <c:title>
          <c:tx>
            <c:rich>
              <a:bodyPr/>
              <a:lstStyle/>
              <a:p>
                <a:pPr>
                  <a:defRPr/>
                </a:pPr>
                <a:r>
                  <a:rPr lang="en-US" dirty="0" smtClean="0"/>
                  <a:t>User ID</a:t>
                </a:r>
                <a:endParaRPr lang="en-US" dirty="0"/>
              </a:p>
            </c:rich>
          </c:tx>
          <c:layout/>
          <c:overlay val="0"/>
        </c:title>
        <c:numFmt formatCode="General" sourceLinked="1"/>
        <c:majorTickMark val="out"/>
        <c:minorTickMark val="none"/>
        <c:tickLblPos val="nextTo"/>
        <c:txPr>
          <a:bodyPr rot="-1020000"/>
          <a:lstStyle/>
          <a:p>
            <a:pPr>
              <a:defRPr/>
            </a:pPr>
            <a:endParaRPr lang="en-US"/>
          </a:p>
        </c:txPr>
        <c:crossAx val="-2110494360"/>
        <c:crosses val="autoZero"/>
        <c:auto val="1"/>
        <c:lblAlgn val="ctr"/>
        <c:lblOffset val="100"/>
        <c:noMultiLvlLbl val="0"/>
      </c:catAx>
      <c:valAx>
        <c:axId val="-2110494360"/>
        <c:scaling>
          <c:orientation val="minMax"/>
        </c:scaling>
        <c:delete val="0"/>
        <c:axPos val="l"/>
        <c:majorGridlines/>
        <c:numFmt formatCode="General" sourceLinked="1"/>
        <c:majorTickMark val="out"/>
        <c:minorTickMark val="none"/>
        <c:tickLblPos val="nextTo"/>
        <c:crossAx val="-210532205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5"/>
    </mc:Choice>
    <mc:Fallback>
      <c:style val="35"/>
    </mc:Fallback>
  </mc:AlternateContent>
  <c:chart>
    <c:title>
      <c:tx>
        <c:rich>
          <a:bodyPr/>
          <a:lstStyle/>
          <a:p>
            <a:pPr>
              <a:defRPr/>
            </a:pPr>
            <a:r>
              <a:rPr lang="en-US" dirty="0" smtClean="0"/>
              <a:t>Population Parameter</a:t>
            </a:r>
            <a:endParaRPr lang="en-US" dirty="0"/>
          </a:p>
        </c:rich>
      </c:tx>
      <c:layout/>
      <c:overlay val="0"/>
    </c:title>
    <c:autoTitleDeleted val="0"/>
    <c:plotArea>
      <c:layout/>
      <c:barChart>
        <c:barDir val="col"/>
        <c:grouping val="clustered"/>
        <c:varyColors val="0"/>
        <c:ser>
          <c:idx val="0"/>
          <c:order val="0"/>
          <c:tx>
            <c:strRef>
              <c:f>Sheet1!$B$1</c:f>
              <c:strCache>
                <c:ptCount val="1"/>
                <c:pt idx="0">
                  <c:v>Series 1</c:v>
                </c:pt>
              </c:strCache>
            </c:strRef>
          </c:tx>
          <c:invertIfNegative val="0"/>
          <c:cat>
            <c:numRef>
              <c:f>Sheet1!$A$2:$A$11</c:f>
              <c:numCache>
                <c:formatCode>General</c:formatCode>
                <c:ptCount val="10"/>
              </c:numCache>
            </c:numRef>
          </c:cat>
          <c:val>
            <c:numRef>
              <c:f>Sheet1!$B$2:$B$11</c:f>
              <c:numCache>
                <c:formatCode>General</c:formatCode>
                <c:ptCount val="10"/>
                <c:pt idx="0">
                  <c:v>0.0</c:v>
                </c:pt>
                <c:pt idx="1">
                  <c:v>1.0</c:v>
                </c:pt>
                <c:pt idx="2">
                  <c:v>1.0</c:v>
                </c:pt>
                <c:pt idx="3">
                  <c:v>2.0</c:v>
                </c:pt>
                <c:pt idx="4">
                  <c:v>3.0</c:v>
                </c:pt>
                <c:pt idx="5">
                  <c:v>4.0</c:v>
                </c:pt>
                <c:pt idx="6">
                  <c:v>3.0</c:v>
                </c:pt>
                <c:pt idx="7">
                  <c:v>1.0</c:v>
                </c:pt>
                <c:pt idx="8">
                  <c:v>2.0</c:v>
                </c:pt>
                <c:pt idx="9">
                  <c:v>0.0</c:v>
                </c:pt>
              </c:numCache>
            </c:numRef>
          </c:val>
        </c:ser>
        <c:dLbls>
          <c:showLegendKey val="0"/>
          <c:showVal val="0"/>
          <c:showCatName val="0"/>
          <c:showSerName val="0"/>
          <c:showPercent val="0"/>
          <c:showBubbleSize val="0"/>
        </c:dLbls>
        <c:gapWidth val="150"/>
        <c:axId val="-2132789064"/>
        <c:axId val="-2132786120"/>
      </c:barChart>
      <c:catAx>
        <c:axId val="-2132789064"/>
        <c:scaling>
          <c:orientation val="minMax"/>
        </c:scaling>
        <c:delete val="0"/>
        <c:axPos val="b"/>
        <c:numFmt formatCode="General" sourceLinked="1"/>
        <c:majorTickMark val="out"/>
        <c:minorTickMark val="none"/>
        <c:tickLblPos val="nextTo"/>
        <c:crossAx val="-2132786120"/>
        <c:crosses val="autoZero"/>
        <c:auto val="1"/>
        <c:lblAlgn val="ctr"/>
        <c:lblOffset val="100"/>
        <c:noMultiLvlLbl val="0"/>
      </c:catAx>
      <c:valAx>
        <c:axId val="-2132786120"/>
        <c:scaling>
          <c:orientation val="minMax"/>
        </c:scaling>
        <c:delete val="0"/>
        <c:axPos val="l"/>
        <c:majorGridlines/>
        <c:numFmt formatCode="General" sourceLinked="1"/>
        <c:majorTickMark val="out"/>
        <c:minorTickMark val="none"/>
        <c:tickLblPos val="nextTo"/>
        <c:crossAx val="-2132789064"/>
        <c:crosses val="autoZero"/>
        <c:crossBetween val="between"/>
      </c:valAx>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5"/>
    </mc:Choice>
    <mc:Fallback>
      <c:style val="35"/>
    </mc:Fallback>
  </mc:AlternateContent>
  <c:chart>
    <c:title>
      <c:tx>
        <c:rich>
          <a:bodyPr/>
          <a:lstStyle/>
          <a:p>
            <a:pPr>
              <a:defRPr/>
            </a:pPr>
            <a:r>
              <a:rPr lang="en-US" dirty="0" smtClean="0"/>
              <a:t>Population Parameter</a:t>
            </a:r>
            <a:endParaRPr lang="en-US" dirty="0"/>
          </a:p>
        </c:rich>
      </c:tx>
      <c:layout/>
      <c:overlay val="0"/>
    </c:title>
    <c:autoTitleDeleted val="0"/>
    <c:plotArea>
      <c:layout/>
      <c:barChart>
        <c:barDir val="col"/>
        <c:grouping val="clustered"/>
        <c:varyColors val="0"/>
        <c:ser>
          <c:idx val="0"/>
          <c:order val="0"/>
          <c:tx>
            <c:strRef>
              <c:f>Sheet1!$B$1</c:f>
              <c:strCache>
                <c:ptCount val="1"/>
                <c:pt idx="0">
                  <c:v>Series 1</c:v>
                </c:pt>
              </c:strCache>
            </c:strRef>
          </c:tx>
          <c:invertIfNegative val="0"/>
          <c:cat>
            <c:numRef>
              <c:f>Sheet1!$A$2:$A$11</c:f>
              <c:numCache>
                <c:formatCode>General</c:formatCode>
                <c:ptCount val="10"/>
              </c:numCache>
            </c:numRef>
          </c:cat>
          <c:val>
            <c:numRef>
              <c:f>Sheet1!$B$2:$B$11</c:f>
              <c:numCache>
                <c:formatCode>General</c:formatCode>
                <c:ptCount val="10"/>
                <c:pt idx="0">
                  <c:v>0.0</c:v>
                </c:pt>
                <c:pt idx="1">
                  <c:v>1.0</c:v>
                </c:pt>
                <c:pt idx="2">
                  <c:v>1.0</c:v>
                </c:pt>
                <c:pt idx="3">
                  <c:v>2.0</c:v>
                </c:pt>
                <c:pt idx="4">
                  <c:v>3.0</c:v>
                </c:pt>
                <c:pt idx="5">
                  <c:v>4.0</c:v>
                </c:pt>
                <c:pt idx="6">
                  <c:v>3.0</c:v>
                </c:pt>
                <c:pt idx="7">
                  <c:v>1.0</c:v>
                </c:pt>
                <c:pt idx="8">
                  <c:v>2.0</c:v>
                </c:pt>
                <c:pt idx="9">
                  <c:v>0.0</c:v>
                </c:pt>
              </c:numCache>
            </c:numRef>
          </c:val>
        </c:ser>
        <c:dLbls>
          <c:showLegendKey val="0"/>
          <c:showVal val="0"/>
          <c:showCatName val="0"/>
          <c:showSerName val="0"/>
          <c:showPercent val="0"/>
          <c:showBubbleSize val="0"/>
        </c:dLbls>
        <c:gapWidth val="150"/>
        <c:axId val="-2109911576"/>
        <c:axId val="-2109908632"/>
      </c:barChart>
      <c:catAx>
        <c:axId val="-2109911576"/>
        <c:scaling>
          <c:orientation val="minMax"/>
        </c:scaling>
        <c:delete val="0"/>
        <c:axPos val="b"/>
        <c:numFmt formatCode="General" sourceLinked="1"/>
        <c:majorTickMark val="out"/>
        <c:minorTickMark val="none"/>
        <c:tickLblPos val="nextTo"/>
        <c:crossAx val="-2109908632"/>
        <c:crosses val="autoZero"/>
        <c:auto val="1"/>
        <c:lblAlgn val="ctr"/>
        <c:lblOffset val="100"/>
        <c:noMultiLvlLbl val="0"/>
      </c:catAx>
      <c:valAx>
        <c:axId val="-2109908632"/>
        <c:scaling>
          <c:orientation val="minMax"/>
        </c:scaling>
        <c:delete val="0"/>
        <c:axPos val="l"/>
        <c:majorGridlines/>
        <c:numFmt formatCode="General" sourceLinked="1"/>
        <c:majorTickMark val="out"/>
        <c:minorTickMark val="none"/>
        <c:tickLblPos val="nextTo"/>
        <c:crossAx val="-2109911576"/>
        <c:crosses val="autoZero"/>
        <c:crossBetween val="between"/>
      </c:valAx>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8"/>
    </mc:Choice>
    <mc:Fallback>
      <c:style val="38"/>
    </mc:Fallback>
  </mc:AlternateContent>
  <c:chart>
    <c:title>
      <c:tx>
        <c:rich>
          <a:bodyPr/>
          <a:lstStyle/>
          <a:p>
            <a:pPr>
              <a:defRPr/>
            </a:pPr>
            <a:r>
              <a:rPr lang="en-US"/>
              <a:t>Sample Statistic</a:t>
            </a:r>
          </a:p>
        </c:rich>
      </c:tx>
      <c:layout/>
      <c:overlay val="0"/>
    </c:title>
    <c:autoTitleDeleted val="0"/>
    <c:plotArea>
      <c:layout/>
      <c:barChart>
        <c:barDir val="col"/>
        <c:grouping val="clustered"/>
        <c:varyColors val="0"/>
        <c:ser>
          <c:idx val="0"/>
          <c:order val="0"/>
          <c:tx>
            <c:strRef>
              <c:f>Sheet1!$B$1</c:f>
              <c:strCache>
                <c:ptCount val="1"/>
                <c:pt idx="0">
                  <c:v>Series 1</c:v>
                </c:pt>
              </c:strCache>
            </c:strRef>
          </c:tx>
          <c:invertIfNegative val="0"/>
          <c:cat>
            <c:numRef>
              <c:f>Sheet1!$A$2:$A$11</c:f>
              <c:numCache>
                <c:formatCode>General</c:formatCode>
                <c:ptCount val="10"/>
              </c:numCache>
            </c:numRef>
          </c:cat>
          <c:val>
            <c:numRef>
              <c:f>Sheet1!$B$2:$B$11</c:f>
              <c:numCache>
                <c:formatCode>General</c:formatCode>
                <c:ptCount val="10"/>
                <c:pt idx="0">
                  <c:v>1.0</c:v>
                </c:pt>
                <c:pt idx="1">
                  <c:v>1.0</c:v>
                </c:pt>
                <c:pt idx="2">
                  <c:v>2.0</c:v>
                </c:pt>
                <c:pt idx="3">
                  <c:v>2.0</c:v>
                </c:pt>
                <c:pt idx="4">
                  <c:v>4.0</c:v>
                </c:pt>
                <c:pt idx="5">
                  <c:v>4.0</c:v>
                </c:pt>
                <c:pt idx="6">
                  <c:v>3.0</c:v>
                </c:pt>
                <c:pt idx="7">
                  <c:v>1.0</c:v>
                </c:pt>
                <c:pt idx="8">
                  <c:v>2.0</c:v>
                </c:pt>
                <c:pt idx="9">
                  <c:v>0.0</c:v>
                </c:pt>
              </c:numCache>
            </c:numRef>
          </c:val>
        </c:ser>
        <c:dLbls>
          <c:showLegendKey val="0"/>
          <c:showVal val="0"/>
          <c:showCatName val="0"/>
          <c:showSerName val="0"/>
          <c:showPercent val="0"/>
          <c:showBubbleSize val="0"/>
        </c:dLbls>
        <c:gapWidth val="150"/>
        <c:axId val="-2109879512"/>
        <c:axId val="-2109876568"/>
      </c:barChart>
      <c:catAx>
        <c:axId val="-2109879512"/>
        <c:scaling>
          <c:orientation val="minMax"/>
        </c:scaling>
        <c:delete val="0"/>
        <c:axPos val="b"/>
        <c:numFmt formatCode="General" sourceLinked="1"/>
        <c:majorTickMark val="out"/>
        <c:minorTickMark val="none"/>
        <c:tickLblPos val="nextTo"/>
        <c:crossAx val="-2109876568"/>
        <c:crosses val="autoZero"/>
        <c:auto val="1"/>
        <c:lblAlgn val="ctr"/>
        <c:lblOffset val="100"/>
        <c:noMultiLvlLbl val="0"/>
      </c:catAx>
      <c:valAx>
        <c:axId val="-2109876568"/>
        <c:scaling>
          <c:orientation val="minMax"/>
        </c:scaling>
        <c:delete val="0"/>
        <c:axPos val="l"/>
        <c:majorGridlines/>
        <c:numFmt formatCode="General" sourceLinked="1"/>
        <c:majorTickMark val="out"/>
        <c:minorTickMark val="none"/>
        <c:tickLblPos val="nextTo"/>
        <c:crossAx val="-21098795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5"/>
    </mc:Choice>
    <mc:Fallback>
      <c:style val="35"/>
    </mc:Fallback>
  </mc:AlternateContent>
  <c:chart>
    <c:title>
      <c:tx>
        <c:rich>
          <a:bodyPr/>
          <a:lstStyle/>
          <a:p>
            <a:pPr>
              <a:defRPr/>
            </a:pPr>
            <a:r>
              <a:rPr lang="en-US" dirty="0" smtClean="0"/>
              <a:t>Population Parameter</a:t>
            </a:r>
            <a:endParaRPr lang="en-US" dirty="0"/>
          </a:p>
        </c:rich>
      </c:tx>
      <c:layout/>
      <c:overlay val="0"/>
    </c:title>
    <c:autoTitleDeleted val="0"/>
    <c:plotArea>
      <c:layout/>
      <c:barChart>
        <c:barDir val="col"/>
        <c:grouping val="clustered"/>
        <c:varyColors val="0"/>
        <c:ser>
          <c:idx val="0"/>
          <c:order val="0"/>
          <c:tx>
            <c:strRef>
              <c:f>Sheet1!$B$1</c:f>
              <c:strCache>
                <c:ptCount val="1"/>
                <c:pt idx="0">
                  <c:v>Series 1</c:v>
                </c:pt>
              </c:strCache>
            </c:strRef>
          </c:tx>
          <c:invertIfNegative val="0"/>
          <c:cat>
            <c:numRef>
              <c:f>Sheet1!$A$2:$A$11</c:f>
              <c:numCache>
                <c:formatCode>General</c:formatCode>
                <c:ptCount val="10"/>
              </c:numCache>
            </c:numRef>
          </c:cat>
          <c:val>
            <c:numRef>
              <c:f>Sheet1!$B$2:$B$11</c:f>
              <c:numCache>
                <c:formatCode>General</c:formatCode>
                <c:ptCount val="10"/>
                <c:pt idx="0">
                  <c:v>0.0</c:v>
                </c:pt>
                <c:pt idx="1">
                  <c:v>1.0</c:v>
                </c:pt>
                <c:pt idx="2">
                  <c:v>1.0</c:v>
                </c:pt>
                <c:pt idx="3">
                  <c:v>2.0</c:v>
                </c:pt>
                <c:pt idx="4">
                  <c:v>3.0</c:v>
                </c:pt>
                <c:pt idx="5">
                  <c:v>4.0</c:v>
                </c:pt>
                <c:pt idx="6">
                  <c:v>3.0</c:v>
                </c:pt>
                <c:pt idx="7">
                  <c:v>1.0</c:v>
                </c:pt>
                <c:pt idx="8">
                  <c:v>2.0</c:v>
                </c:pt>
                <c:pt idx="9">
                  <c:v>0.0</c:v>
                </c:pt>
              </c:numCache>
            </c:numRef>
          </c:val>
        </c:ser>
        <c:dLbls>
          <c:showLegendKey val="0"/>
          <c:showVal val="0"/>
          <c:showCatName val="0"/>
          <c:showSerName val="0"/>
          <c:showPercent val="0"/>
          <c:showBubbleSize val="0"/>
        </c:dLbls>
        <c:gapWidth val="150"/>
        <c:axId val="-2109756552"/>
        <c:axId val="-2109753608"/>
      </c:barChart>
      <c:catAx>
        <c:axId val="-2109756552"/>
        <c:scaling>
          <c:orientation val="minMax"/>
        </c:scaling>
        <c:delete val="0"/>
        <c:axPos val="b"/>
        <c:numFmt formatCode="General" sourceLinked="1"/>
        <c:majorTickMark val="out"/>
        <c:minorTickMark val="none"/>
        <c:tickLblPos val="nextTo"/>
        <c:crossAx val="-2109753608"/>
        <c:crosses val="autoZero"/>
        <c:auto val="1"/>
        <c:lblAlgn val="ctr"/>
        <c:lblOffset val="100"/>
        <c:noMultiLvlLbl val="0"/>
      </c:catAx>
      <c:valAx>
        <c:axId val="-2109753608"/>
        <c:scaling>
          <c:orientation val="minMax"/>
        </c:scaling>
        <c:delete val="0"/>
        <c:axPos val="l"/>
        <c:majorGridlines/>
        <c:numFmt formatCode="General" sourceLinked="1"/>
        <c:majorTickMark val="out"/>
        <c:minorTickMark val="none"/>
        <c:tickLblPos val="nextTo"/>
        <c:crossAx val="-2109756552"/>
        <c:crosses val="autoZero"/>
        <c:crossBetween val="between"/>
      </c:valAx>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8"/>
    </mc:Choice>
    <mc:Fallback>
      <c:style val="38"/>
    </mc:Fallback>
  </mc:AlternateContent>
  <c:chart>
    <c:title>
      <c:tx>
        <c:rich>
          <a:bodyPr/>
          <a:lstStyle/>
          <a:p>
            <a:pPr>
              <a:defRPr/>
            </a:pPr>
            <a:r>
              <a:rPr lang="en-US"/>
              <a:t>Sample Statistic</a:t>
            </a:r>
          </a:p>
        </c:rich>
      </c:tx>
      <c:layout/>
      <c:overlay val="0"/>
    </c:title>
    <c:autoTitleDeleted val="0"/>
    <c:plotArea>
      <c:layout/>
      <c:barChart>
        <c:barDir val="col"/>
        <c:grouping val="clustered"/>
        <c:varyColors val="0"/>
        <c:ser>
          <c:idx val="0"/>
          <c:order val="0"/>
          <c:tx>
            <c:strRef>
              <c:f>Sheet1!$B$1</c:f>
              <c:strCache>
                <c:ptCount val="1"/>
                <c:pt idx="0">
                  <c:v>Series 1</c:v>
                </c:pt>
              </c:strCache>
            </c:strRef>
          </c:tx>
          <c:invertIfNegative val="0"/>
          <c:cat>
            <c:numRef>
              <c:f>Sheet1!$A$2:$A$11</c:f>
              <c:numCache>
                <c:formatCode>General</c:formatCode>
                <c:ptCount val="10"/>
              </c:numCache>
            </c:numRef>
          </c:cat>
          <c:val>
            <c:numRef>
              <c:f>Sheet1!$B$2:$B$11</c:f>
              <c:numCache>
                <c:formatCode>General</c:formatCode>
                <c:ptCount val="10"/>
                <c:pt idx="0">
                  <c:v>1.0</c:v>
                </c:pt>
                <c:pt idx="1">
                  <c:v>1.0</c:v>
                </c:pt>
                <c:pt idx="2">
                  <c:v>2.0</c:v>
                </c:pt>
                <c:pt idx="3">
                  <c:v>2.0</c:v>
                </c:pt>
                <c:pt idx="4">
                  <c:v>4.0</c:v>
                </c:pt>
                <c:pt idx="5">
                  <c:v>4.0</c:v>
                </c:pt>
                <c:pt idx="6">
                  <c:v>3.0</c:v>
                </c:pt>
                <c:pt idx="7">
                  <c:v>1.0</c:v>
                </c:pt>
                <c:pt idx="8">
                  <c:v>2.0</c:v>
                </c:pt>
                <c:pt idx="9">
                  <c:v>0.0</c:v>
                </c:pt>
              </c:numCache>
            </c:numRef>
          </c:val>
        </c:ser>
        <c:dLbls>
          <c:showLegendKey val="0"/>
          <c:showVal val="0"/>
          <c:showCatName val="0"/>
          <c:showSerName val="0"/>
          <c:showPercent val="0"/>
          <c:showBubbleSize val="0"/>
        </c:dLbls>
        <c:gapWidth val="150"/>
        <c:axId val="-2132758408"/>
        <c:axId val="-2096477800"/>
      </c:barChart>
      <c:catAx>
        <c:axId val="-2132758408"/>
        <c:scaling>
          <c:orientation val="minMax"/>
        </c:scaling>
        <c:delete val="0"/>
        <c:axPos val="b"/>
        <c:numFmt formatCode="General" sourceLinked="1"/>
        <c:majorTickMark val="out"/>
        <c:minorTickMark val="none"/>
        <c:tickLblPos val="nextTo"/>
        <c:crossAx val="-2096477800"/>
        <c:crosses val="autoZero"/>
        <c:auto val="1"/>
        <c:lblAlgn val="ctr"/>
        <c:lblOffset val="100"/>
        <c:noMultiLvlLbl val="0"/>
      </c:catAx>
      <c:valAx>
        <c:axId val="-2096477800"/>
        <c:scaling>
          <c:orientation val="minMax"/>
        </c:scaling>
        <c:delete val="0"/>
        <c:axPos val="l"/>
        <c:majorGridlines/>
        <c:numFmt formatCode="General" sourceLinked="1"/>
        <c:majorTickMark val="out"/>
        <c:minorTickMark val="none"/>
        <c:tickLblPos val="nextTo"/>
        <c:crossAx val="-21327584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Impact of Words on Outcomes</a:t>
            </a:r>
            <a:endParaRPr lang="en-US" dirty="0"/>
          </a:p>
        </c:rich>
      </c:tx>
      <c:layout/>
      <c:overlay val="0"/>
    </c:title>
    <c:autoTitleDeleted val="0"/>
    <c:plotArea>
      <c:layout/>
      <c:barChart>
        <c:barDir val="col"/>
        <c:grouping val="clustered"/>
        <c:varyColors val="0"/>
        <c:ser>
          <c:idx val="0"/>
          <c:order val="0"/>
          <c:tx>
            <c:strRef>
              <c:f>Sheet1!$B$1</c:f>
              <c:strCache>
                <c:ptCount val="1"/>
                <c:pt idx="0">
                  <c:v>smashed</c:v>
                </c:pt>
              </c:strCache>
            </c:strRef>
          </c:tx>
          <c:invertIfNegative val="0"/>
          <c:cat>
            <c:strRef>
              <c:f>Sheet1!$A$2:$A$31</c:f>
              <c:strCache>
                <c:ptCount val="30"/>
                <c:pt idx="0">
                  <c:v>&lt;60</c:v>
                </c:pt>
                <c:pt idx="1">
                  <c:v>61-65</c:v>
                </c:pt>
                <c:pt idx="2">
                  <c:v>66-70</c:v>
                </c:pt>
                <c:pt idx="3">
                  <c:v>71-75</c:v>
                </c:pt>
                <c:pt idx="4">
                  <c:v>76-80</c:v>
                </c:pt>
                <c:pt idx="5">
                  <c:v>81-85</c:v>
                </c:pt>
                <c:pt idx="6">
                  <c:v>86-90</c:v>
                </c:pt>
                <c:pt idx="7">
                  <c:v>91-95</c:v>
                </c:pt>
                <c:pt idx="8">
                  <c:v>96-100</c:v>
                </c:pt>
                <c:pt idx="9">
                  <c:v>101-105</c:v>
                </c:pt>
                <c:pt idx="10">
                  <c:v>106-110</c:v>
                </c:pt>
                <c:pt idx="11">
                  <c:v>111-115</c:v>
                </c:pt>
                <c:pt idx="12">
                  <c:v>116-120</c:v>
                </c:pt>
                <c:pt idx="13">
                  <c:v>121-125</c:v>
                </c:pt>
                <c:pt idx="14">
                  <c:v>126-130</c:v>
                </c:pt>
                <c:pt idx="15">
                  <c:v>131-135</c:v>
                </c:pt>
                <c:pt idx="16">
                  <c:v>136-140</c:v>
                </c:pt>
                <c:pt idx="17">
                  <c:v>141-145</c:v>
                </c:pt>
                <c:pt idx="18">
                  <c:v>146-150</c:v>
                </c:pt>
                <c:pt idx="19">
                  <c:v>151-155</c:v>
                </c:pt>
                <c:pt idx="20">
                  <c:v>156-160</c:v>
                </c:pt>
                <c:pt idx="21">
                  <c:v>161-165</c:v>
                </c:pt>
                <c:pt idx="22">
                  <c:v>166-170</c:v>
                </c:pt>
                <c:pt idx="23">
                  <c:v>171-175</c:v>
                </c:pt>
                <c:pt idx="24">
                  <c:v>176-180</c:v>
                </c:pt>
                <c:pt idx="25">
                  <c:v>181-185</c:v>
                </c:pt>
                <c:pt idx="26">
                  <c:v>186-190</c:v>
                </c:pt>
                <c:pt idx="27">
                  <c:v>191-195</c:v>
                </c:pt>
                <c:pt idx="28">
                  <c:v>196-200</c:v>
                </c:pt>
                <c:pt idx="29">
                  <c:v>&gt;200</c:v>
                </c:pt>
              </c:strCache>
            </c:strRef>
          </c:cat>
          <c:val>
            <c:numRef>
              <c:f>Sheet1!$B$2:$B$31</c:f>
              <c:numCache>
                <c:formatCode>General</c:formatCode>
                <c:ptCount val="30"/>
                <c:pt idx="0">
                  <c:v>3.0</c:v>
                </c:pt>
                <c:pt idx="1">
                  <c:v>0.0</c:v>
                </c:pt>
                <c:pt idx="2">
                  <c:v>1.0</c:v>
                </c:pt>
                <c:pt idx="3">
                  <c:v>0.0</c:v>
                </c:pt>
                <c:pt idx="4">
                  <c:v>1.0</c:v>
                </c:pt>
                <c:pt idx="5">
                  <c:v>0.0</c:v>
                </c:pt>
                <c:pt idx="6">
                  <c:v>0.0</c:v>
                </c:pt>
                <c:pt idx="7">
                  <c:v>0.0</c:v>
                </c:pt>
                <c:pt idx="8">
                  <c:v>1.0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numCache>
            </c:numRef>
          </c:val>
        </c:ser>
        <c:ser>
          <c:idx val="1"/>
          <c:order val="1"/>
          <c:tx>
            <c:strRef>
              <c:f>Sheet1!$C$1</c:f>
              <c:strCache>
                <c:ptCount val="1"/>
                <c:pt idx="0">
                  <c:v>hit</c:v>
                </c:pt>
              </c:strCache>
            </c:strRef>
          </c:tx>
          <c:invertIfNegative val="0"/>
          <c:cat>
            <c:strRef>
              <c:f>Sheet1!$A$2:$A$31</c:f>
              <c:strCache>
                <c:ptCount val="30"/>
                <c:pt idx="0">
                  <c:v>&lt;60</c:v>
                </c:pt>
                <c:pt idx="1">
                  <c:v>61-65</c:v>
                </c:pt>
                <c:pt idx="2">
                  <c:v>66-70</c:v>
                </c:pt>
                <c:pt idx="3">
                  <c:v>71-75</c:v>
                </c:pt>
                <c:pt idx="4">
                  <c:v>76-80</c:v>
                </c:pt>
                <c:pt idx="5">
                  <c:v>81-85</c:v>
                </c:pt>
                <c:pt idx="6">
                  <c:v>86-90</c:v>
                </c:pt>
                <c:pt idx="7">
                  <c:v>91-95</c:v>
                </c:pt>
                <c:pt idx="8">
                  <c:v>96-100</c:v>
                </c:pt>
                <c:pt idx="9">
                  <c:v>101-105</c:v>
                </c:pt>
                <c:pt idx="10">
                  <c:v>106-110</c:v>
                </c:pt>
                <c:pt idx="11">
                  <c:v>111-115</c:v>
                </c:pt>
                <c:pt idx="12">
                  <c:v>116-120</c:v>
                </c:pt>
                <c:pt idx="13">
                  <c:v>121-125</c:v>
                </c:pt>
                <c:pt idx="14">
                  <c:v>126-130</c:v>
                </c:pt>
                <c:pt idx="15">
                  <c:v>131-135</c:v>
                </c:pt>
                <c:pt idx="16">
                  <c:v>136-140</c:v>
                </c:pt>
                <c:pt idx="17">
                  <c:v>141-145</c:v>
                </c:pt>
                <c:pt idx="18">
                  <c:v>146-150</c:v>
                </c:pt>
                <c:pt idx="19">
                  <c:v>151-155</c:v>
                </c:pt>
                <c:pt idx="20">
                  <c:v>156-160</c:v>
                </c:pt>
                <c:pt idx="21">
                  <c:v>161-165</c:v>
                </c:pt>
                <c:pt idx="22">
                  <c:v>166-170</c:v>
                </c:pt>
                <c:pt idx="23">
                  <c:v>171-175</c:v>
                </c:pt>
                <c:pt idx="24">
                  <c:v>176-180</c:v>
                </c:pt>
                <c:pt idx="25">
                  <c:v>181-185</c:v>
                </c:pt>
                <c:pt idx="26">
                  <c:v>186-190</c:v>
                </c:pt>
                <c:pt idx="27">
                  <c:v>191-195</c:v>
                </c:pt>
                <c:pt idx="28">
                  <c:v>196-200</c:v>
                </c:pt>
                <c:pt idx="29">
                  <c:v>&gt;200</c:v>
                </c:pt>
              </c:strCache>
            </c:strRef>
          </c:cat>
          <c:val>
            <c:numRef>
              <c:f>Sheet1!$C$2:$C$31</c:f>
              <c:numCache>
                <c:formatCode>General</c:formatCode>
                <c:ptCount val="30"/>
                <c:pt idx="0">
                  <c:v>5.0</c:v>
                </c:pt>
                <c:pt idx="1">
                  <c:v>0.0</c:v>
                </c:pt>
                <c:pt idx="2">
                  <c:v>0.0</c:v>
                </c:pt>
                <c:pt idx="3">
                  <c:v>0.0</c:v>
                </c:pt>
                <c:pt idx="4">
                  <c:v>0.0</c:v>
                </c:pt>
                <c:pt idx="5">
                  <c:v>0.0</c:v>
                </c:pt>
                <c:pt idx="6">
                  <c:v>0.0</c:v>
                </c:pt>
                <c:pt idx="7">
                  <c:v>0.0</c:v>
                </c:pt>
                <c:pt idx="8">
                  <c:v>0.0</c:v>
                </c:pt>
                <c:pt idx="9">
                  <c:v>0.0</c:v>
                </c:pt>
                <c:pt idx="10">
                  <c:v>1.0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numCache>
            </c:numRef>
          </c:val>
        </c:ser>
        <c:dLbls>
          <c:showLegendKey val="0"/>
          <c:showVal val="0"/>
          <c:showCatName val="0"/>
          <c:showSerName val="0"/>
          <c:showPercent val="0"/>
          <c:showBubbleSize val="0"/>
        </c:dLbls>
        <c:gapWidth val="75"/>
        <c:overlap val="-25"/>
        <c:axId val="-2096481992"/>
        <c:axId val="-2108475320"/>
      </c:barChart>
      <c:catAx>
        <c:axId val="-2096481992"/>
        <c:scaling>
          <c:orientation val="minMax"/>
        </c:scaling>
        <c:delete val="0"/>
        <c:axPos val="b"/>
        <c:majorTickMark val="none"/>
        <c:minorTickMark val="none"/>
        <c:tickLblPos val="nextTo"/>
        <c:crossAx val="-2108475320"/>
        <c:crosses val="autoZero"/>
        <c:auto val="1"/>
        <c:lblAlgn val="ctr"/>
        <c:lblOffset val="100"/>
        <c:noMultiLvlLbl val="0"/>
      </c:catAx>
      <c:valAx>
        <c:axId val="-2108475320"/>
        <c:scaling>
          <c:orientation val="minMax"/>
        </c:scaling>
        <c:delete val="0"/>
        <c:axPos val="l"/>
        <c:majorGridlines/>
        <c:numFmt formatCode="General" sourceLinked="1"/>
        <c:majorTickMark val="none"/>
        <c:minorTickMark val="none"/>
        <c:tickLblPos val="nextTo"/>
        <c:spPr>
          <a:ln w="9525">
            <a:noFill/>
          </a:ln>
        </c:spPr>
        <c:crossAx val="-2096481992"/>
        <c:crosses val="autoZero"/>
        <c:crossBetween val="between"/>
      </c:valAx>
    </c:plotArea>
    <c:legend>
      <c:legendPos val="b"/>
      <c:layout/>
      <c:overlay val="0"/>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How good are you at recognizing humor?</a:t>
            </a:r>
            <a:endParaRPr lang="en-US" dirty="0"/>
          </a:p>
        </c:rich>
      </c:tx>
      <c:layout/>
      <c:overlay val="0"/>
    </c:title>
    <c:autoTitleDeleted val="0"/>
    <c:plotArea>
      <c:layout/>
      <c:barChart>
        <c:barDir val="col"/>
        <c:grouping val="clustered"/>
        <c:varyColors val="0"/>
        <c:ser>
          <c:idx val="0"/>
          <c:order val="0"/>
          <c:tx>
            <c:strRef>
              <c:f>Sheet1!$B$1</c:f>
              <c:strCache>
                <c:ptCount val="1"/>
                <c:pt idx="0">
                  <c:v>smashed</c:v>
                </c:pt>
              </c:strCache>
            </c:strRef>
          </c:tx>
          <c:invertIfNegative val="0"/>
          <c:cat>
            <c:strRef>
              <c:f>Sheet1!$A$2:$A$18</c:f>
              <c:strCache>
                <c:ptCount val="17"/>
                <c:pt idx="0">
                  <c:v>&lt;20</c:v>
                </c:pt>
                <c:pt idx="1">
                  <c:v>21-25</c:v>
                </c:pt>
                <c:pt idx="2">
                  <c:v>26-30</c:v>
                </c:pt>
                <c:pt idx="3">
                  <c:v>31-35</c:v>
                </c:pt>
                <c:pt idx="4">
                  <c:v>36-40</c:v>
                </c:pt>
                <c:pt idx="5">
                  <c:v>41-45</c:v>
                </c:pt>
                <c:pt idx="6">
                  <c:v>46-50</c:v>
                </c:pt>
                <c:pt idx="7">
                  <c:v>51-55</c:v>
                </c:pt>
                <c:pt idx="8">
                  <c:v>56-60</c:v>
                </c:pt>
                <c:pt idx="9">
                  <c:v>61-65</c:v>
                </c:pt>
                <c:pt idx="10">
                  <c:v>66-70</c:v>
                </c:pt>
                <c:pt idx="11">
                  <c:v>71-75</c:v>
                </c:pt>
                <c:pt idx="12">
                  <c:v>76-80</c:v>
                </c:pt>
                <c:pt idx="13">
                  <c:v>81-85</c:v>
                </c:pt>
                <c:pt idx="14">
                  <c:v>86-90</c:v>
                </c:pt>
                <c:pt idx="15">
                  <c:v>91-95</c:v>
                </c:pt>
                <c:pt idx="16">
                  <c:v>96-100</c:v>
                </c:pt>
              </c:strCache>
            </c:strRef>
          </c:cat>
          <c:val>
            <c:numRef>
              <c:f>Sheet1!$B$2:$B$18</c:f>
              <c:numCache>
                <c:formatCode>General</c:formatCode>
                <c:ptCount val="17"/>
                <c:pt idx="0">
                  <c:v>2.0</c:v>
                </c:pt>
                <c:pt idx="1">
                  <c:v>0.0</c:v>
                </c:pt>
                <c:pt idx="2">
                  <c:v>0.0</c:v>
                </c:pt>
                <c:pt idx="3">
                  <c:v>0.0</c:v>
                </c:pt>
                <c:pt idx="4">
                  <c:v>1.0</c:v>
                </c:pt>
                <c:pt idx="5">
                  <c:v>2.0</c:v>
                </c:pt>
                <c:pt idx="6">
                  <c:v>2.0</c:v>
                </c:pt>
                <c:pt idx="7">
                  <c:v>1.0</c:v>
                </c:pt>
                <c:pt idx="8">
                  <c:v>1.0</c:v>
                </c:pt>
                <c:pt idx="9">
                  <c:v>0.0</c:v>
                </c:pt>
                <c:pt idx="10">
                  <c:v>0.0</c:v>
                </c:pt>
                <c:pt idx="11">
                  <c:v>3.0</c:v>
                </c:pt>
                <c:pt idx="12">
                  <c:v>0.0</c:v>
                </c:pt>
                <c:pt idx="13">
                  <c:v>2.0</c:v>
                </c:pt>
                <c:pt idx="14">
                  <c:v>0.0</c:v>
                </c:pt>
                <c:pt idx="15">
                  <c:v>0.0</c:v>
                </c:pt>
                <c:pt idx="16">
                  <c:v>0.0</c:v>
                </c:pt>
              </c:numCache>
            </c:numRef>
          </c:val>
        </c:ser>
        <c:dLbls>
          <c:showLegendKey val="0"/>
          <c:showVal val="0"/>
          <c:showCatName val="0"/>
          <c:showSerName val="0"/>
          <c:showPercent val="0"/>
          <c:showBubbleSize val="0"/>
        </c:dLbls>
        <c:gapWidth val="75"/>
        <c:overlap val="-25"/>
        <c:axId val="-2110508520"/>
        <c:axId val="-2105123704"/>
      </c:barChart>
      <c:catAx>
        <c:axId val="-2110508520"/>
        <c:scaling>
          <c:orientation val="minMax"/>
        </c:scaling>
        <c:delete val="0"/>
        <c:axPos val="b"/>
        <c:majorTickMark val="none"/>
        <c:minorTickMark val="none"/>
        <c:tickLblPos val="nextTo"/>
        <c:crossAx val="-2105123704"/>
        <c:crosses val="autoZero"/>
        <c:auto val="1"/>
        <c:lblAlgn val="ctr"/>
        <c:lblOffset val="100"/>
        <c:noMultiLvlLbl val="0"/>
      </c:catAx>
      <c:valAx>
        <c:axId val="-2105123704"/>
        <c:scaling>
          <c:orientation val="minMax"/>
        </c:scaling>
        <c:delete val="0"/>
        <c:axPos val="l"/>
        <c:majorGridlines/>
        <c:numFmt formatCode="General" sourceLinked="1"/>
        <c:majorTickMark val="none"/>
        <c:minorTickMark val="none"/>
        <c:tickLblPos val="nextTo"/>
        <c:spPr>
          <a:ln w="9525">
            <a:noFill/>
          </a:ln>
        </c:spPr>
        <c:crossAx val="-21105085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1st and 2nd Most Frequent Location Distribution by Data Set</a:t>
            </a:r>
          </a:p>
        </c:rich>
      </c:tx>
      <c:layout/>
      <c:overlay val="0"/>
    </c:title>
    <c:autoTitleDeleted val="0"/>
    <c:plotArea>
      <c:layout/>
      <c:barChart>
        <c:barDir val="col"/>
        <c:grouping val="clustered"/>
        <c:varyColors val="0"/>
        <c:ser>
          <c:idx val="0"/>
          <c:order val="0"/>
          <c:tx>
            <c:strRef>
              <c:f>Sheet1!$B$7</c:f>
              <c:strCache>
                <c:ptCount val="1"/>
                <c:pt idx="0">
                  <c:v>All-Day</c:v>
                </c:pt>
              </c:strCache>
            </c:strRef>
          </c:tx>
          <c:invertIfNegative val="0"/>
          <c:errBars>
            <c:errBarType val="both"/>
            <c:errValType val="cust"/>
            <c:noEndCap val="0"/>
            <c:plus>
              <c:numRef>
                <c:f>Sheet1!$C$16:$H$16</c:f>
                <c:numCache>
                  <c:formatCode>General</c:formatCode>
                  <c:ptCount val="6"/>
                  <c:pt idx="0">
                    <c:v>0.00895259351155909</c:v>
                  </c:pt>
                  <c:pt idx="1">
                    <c:v>0.00753836933523944</c:v>
                  </c:pt>
                  <c:pt idx="2">
                    <c:v>0.0924563871345944</c:v>
                  </c:pt>
                  <c:pt idx="3">
                    <c:v>0.183851771128778</c:v>
                  </c:pt>
                  <c:pt idx="4">
                    <c:v>0.143308507156371</c:v>
                  </c:pt>
                  <c:pt idx="5">
                    <c:v>0.0564348800519328</c:v>
                  </c:pt>
                </c:numCache>
              </c:numRef>
            </c:plus>
            <c:minus>
              <c:numRef>
                <c:f>Sheet1!$C$16:$H$16</c:f>
                <c:numCache>
                  <c:formatCode>General</c:formatCode>
                  <c:ptCount val="6"/>
                  <c:pt idx="0">
                    <c:v>0.00895259351155909</c:v>
                  </c:pt>
                  <c:pt idx="1">
                    <c:v>0.00753836933523944</c:v>
                  </c:pt>
                  <c:pt idx="2">
                    <c:v>0.0924563871345944</c:v>
                  </c:pt>
                  <c:pt idx="3">
                    <c:v>0.183851771128778</c:v>
                  </c:pt>
                  <c:pt idx="4">
                    <c:v>0.143308507156371</c:v>
                  </c:pt>
                  <c:pt idx="5">
                    <c:v>0.0564348800519328</c:v>
                  </c:pt>
                </c:numCache>
              </c:numRef>
            </c:minus>
          </c:errBars>
          <c:cat>
            <c:multiLvlStrRef>
              <c:f>Sheet1!$C$5:$H$6</c:f>
              <c:multiLvlStrCache>
                <c:ptCount val="6"/>
                <c:lvl>
                  <c:pt idx="0">
                    <c:v>Top 1</c:v>
                  </c:pt>
                  <c:pt idx="1">
                    <c:v>Top 2</c:v>
                  </c:pt>
                  <c:pt idx="2">
                    <c:v>Top 1</c:v>
                  </c:pt>
                  <c:pt idx="3">
                    <c:v>Top 2</c:v>
                  </c:pt>
                  <c:pt idx="4">
                    <c:v>Top 1</c:v>
                  </c:pt>
                  <c:pt idx="5">
                    <c:v>Top 2</c:v>
                  </c:pt>
                </c:lvl>
                <c:lvl>
                  <c:pt idx="0">
                    <c:v>Augsburg</c:v>
                  </c:pt>
                  <c:pt idx="2">
                    <c:v>UCSD</c:v>
                  </c:pt>
                  <c:pt idx="4">
                    <c:v>GHC WiFi</c:v>
                  </c:pt>
                </c:lvl>
              </c:multiLvlStrCache>
            </c:multiLvlStrRef>
          </c:cat>
          <c:val>
            <c:numRef>
              <c:f>Sheet1!$C$7:$H$7</c:f>
              <c:numCache>
                <c:formatCode>0.00%</c:formatCode>
                <c:ptCount val="6"/>
                <c:pt idx="0">
                  <c:v>0.493478430946157</c:v>
                </c:pt>
                <c:pt idx="1">
                  <c:v>0.22273868332615</c:v>
                </c:pt>
                <c:pt idx="2">
                  <c:v>0.840208790697674</c:v>
                </c:pt>
                <c:pt idx="3">
                  <c:v>0.0756394457831325</c:v>
                </c:pt>
                <c:pt idx="4">
                  <c:v>0.56201415</c:v>
                </c:pt>
                <c:pt idx="5">
                  <c:v>0.2311639</c:v>
                </c:pt>
              </c:numCache>
            </c:numRef>
          </c:val>
        </c:ser>
        <c:ser>
          <c:idx val="1"/>
          <c:order val="1"/>
          <c:tx>
            <c:strRef>
              <c:f>Sheet1!$B$8</c:f>
              <c:strCache>
                <c:ptCount val="1"/>
                <c:pt idx="0">
                  <c:v>8am-6pm</c:v>
                </c:pt>
              </c:strCache>
            </c:strRef>
          </c:tx>
          <c:invertIfNegative val="0"/>
          <c:errBars>
            <c:errBarType val="both"/>
            <c:errValType val="cust"/>
            <c:noEndCap val="0"/>
            <c:plus>
              <c:numRef>
                <c:f>Sheet1!$C$17:$H$17</c:f>
                <c:numCache>
                  <c:formatCode>General</c:formatCode>
                  <c:ptCount val="6"/>
                  <c:pt idx="0">
                    <c:v>0.0110378659192495</c:v>
                  </c:pt>
                  <c:pt idx="1">
                    <c:v>0.0370178002977294</c:v>
                  </c:pt>
                  <c:pt idx="2">
                    <c:v>0.0854139032875896</c:v>
                  </c:pt>
                  <c:pt idx="3">
                    <c:v>0.215012461433615</c:v>
                  </c:pt>
                  <c:pt idx="4">
                    <c:v>0.135683914352032</c:v>
                  </c:pt>
                  <c:pt idx="5">
                    <c:v>0.0879500686636541</c:v>
                  </c:pt>
                </c:numCache>
              </c:numRef>
            </c:plus>
            <c:minus>
              <c:numRef>
                <c:f>Sheet1!$C$17:$H$17</c:f>
                <c:numCache>
                  <c:formatCode>General</c:formatCode>
                  <c:ptCount val="6"/>
                  <c:pt idx="0">
                    <c:v>0.0110378659192495</c:v>
                  </c:pt>
                  <c:pt idx="1">
                    <c:v>0.0370178002977294</c:v>
                  </c:pt>
                  <c:pt idx="2">
                    <c:v>0.0854139032875896</c:v>
                  </c:pt>
                  <c:pt idx="3">
                    <c:v>0.215012461433615</c:v>
                  </c:pt>
                  <c:pt idx="4">
                    <c:v>0.135683914352032</c:v>
                  </c:pt>
                  <c:pt idx="5">
                    <c:v>0.0879500686636541</c:v>
                  </c:pt>
                </c:numCache>
              </c:numRef>
            </c:minus>
          </c:errBars>
          <c:cat>
            <c:multiLvlStrRef>
              <c:f>Sheet1!$C$5:$H$6</c:f>
              <c:multiLvlStrCache>
                <c:ptCount val="6"/>
                <c:lvl>
                  <c:pt idx="0">
                    <c:v>Top 1</c:v>
                  </c:pt>
                  <c:pt idx="1">
                    <c:v>Top 2</c:v>
                  </c:pt>
                  <c:pt idx="2">
                    <c:v>Top 1</c:v>
                  </c:pt>
                  <c:pt idx="3">
                    <c:v>Top 2</c:v>
                  </c:pt>
                  <c:pt idx="4">
                    <c:v>Top 1</c:v>
                  </c:pt>
                  <c:pt idx="5">
                    <c:v>Top 2</c:v>
                  </c:pt>
                </c:lvl>
                <c:lvl>
                  <c:pt idx="0">
                    <c:v>Augsburg</c:v>
                  </c:pt>
                  <c:pt idx="2">
                    <c:v>UCSD</c:v>
                  </c:pt>
                  <c:pt idx="4">
                    <c:v>GHC WiFi</c:v>
                  </c:pt>
                </c:lvl>
              </c:multiLvlStrCache>
            </c:multiLvlStrRef>
          </c:cat>
          <c:val>
            <c:numRef>
              <c:f>Sheet1!$C$8:$H$8</c:f>
              <c:numCache>
                <c:formatCode>0.00%</c:formatCode>
                <c:ptCount val="6"/>
                <c:pt idx="0">
                  <c:v>0.478163497820109</c:v>
                </c:pt>
                <c:pt idx="1">
                  <c:v>0.299202963275492</c:v>
                </c:pt>
                <c:pt idx="2">
                  <c:v>0.785522360465116</c:v>
                </c:pt>
                <c:pt idx="3">
                  <c:v>0.102750272727272</c:v>
                </c:pt>
                <c:pt idx="4">
                  <c:v>0.562049425</c:v>
                </c:pt>
                <c:pt idx="5">
                  <c:v>0.1757725</c:v>
                </c:pt>
              </c:numCache>
            </c:numRef>
          </c:val>
        </c:ser>
        <c:dLbls>
          <c:showLegendKey val="0"/>
          <c:showVal val="0"/>
          <c:showCatName val="0"/>
          <c:showSerName val="0"/>
          <c:showPercent val="0"/>
          <c:showBubbleSize val="0"/>
        </c:dLbls>
        <c:gapWidth val="150"/>
        <c:axId val="-2106167416"/>
        <c:axId val="-2106164440"/>
      </c:barChart>
      <c:catAx>
        <c:axId val="-2106167416"/>
        <c:scaling>
          <c:orientation val="minMax"/>
        </c:scaling>
        <c:delete val="0"/>
        <c:axPos val="b"/>
        <c:majorTickMark val="out"/>
        <c:minorTickMark val="none"/>
        <c:tickLblPos val="nextTo"/>
        <c:crossAx val="-2106164440"/>
        <c:crosses val="autoZero"/>
        <c:auto val="1"/>
        <c:lblAlgn val="ctr"/>
        <c:lblOffset val="100"/>
        <c:noMultiLvlLbl val="0"/>
      </c:catAx>
      <c:valAx>
        <c:axId val="-2106164440"/>
        <c:scaling>
          <c:orientation val="minMax"/>
        </c:scaling>
        <c:delete val="0"/>
        <c:axPos val="l"/>
        <c:majorGridlines/>
        <c:title>
          <c:tx>
            <c:rich>
              <a:bodyPr rot="-5400000" vert="horz"/>
              <a:lstStyle/>
              <a:p>
                <a:pPr>
                  <a:defRPr/>
                </a:pPr>
                <a:r>
                  <a:rPr lang="en-US"/>
                  <a:t>Average Percentage of Total Data Set</a:t>
                </a:r>
              </a:p>
            </c:rich>
          </c:tx>
          <c:layout/>
          <c:overlay val="0"/>
        </c:title>
        <c:numFmt formatCode="0.00%" sourceLinked="1"/>
        <c:majorTickMark val="out"/>
        <c:minorTickMark val="none"/>
        <c:tickLblPos val="nextTo"/>
        <c:crossAx val="-2106167416"/>
        <c:crosses val="autoZero"/>
        <c:crossBetween val="between"/>
      </c:valAx>
    </c:plotArea>
    <c:legend>
      <c:legendPos val="t"/>
      <c:layout/>
      <c:overlay val="0"/>
    </c:legend>
    <c:plotVisOnly val="1"/>
    <c:dispBlanksAs val="gap"/>
    <c:showDLblsOverMax val="0"/>
  </c:chart>
  <c:txPr>
    <a:bodyPr/>
    <a:lstStyle/>
    <a:p>
      <a:pPr>
        <a:defRPr sz="12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6/26/14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6/26/14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exercise:</a:t>
            </a:r>
            <a:r>
              <a:rPr lang="en-US" baseline="0" dirty="0" smtClean="0"/>
              <a:t> do this on index cards and tape them up under the area of greatest expertise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a:t>
            </a:fld>
            <a:endParaRPr lang="en-US"/>
          </a:p>
        </p:txBody>
      </p:sp>
    </p:spTree>
    <p:extLst>
      <p:ext uri="{BB962C8B-B14F-4D97-AF65-F5344CB8AC3E}">
        <p14:creationId xmlns:p14="http://schemas.microsoft.com/office/powerpoint/2010/main" val="1507194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worst is if the results are understood and applied without taking the sampling bias into account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3923463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1901B-601C-024E-95CE-E29C7123EE44}" type="slidenum">
              <a:rPr lang="en-US" smtClean="0"/>
              <a:t>19</a:t>
            </a:fld>
            <a:endParaRPr lang="en-US"/>
          </a:p>
        </p:txBody>
      </p:sp>
    </p:spTree>
    <p:extLst>
      <p:ext uri="{BB962C8B-B14F-4D97-AF65-F5344CB8AC3E}">
        <p14:creationId xmlns:p14="http://schemas.microsoft.com/office/powerpoint/2010/main" val="317565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1901B-601C-024E-95CE-E29C7123EE44}" type="slidenum">
              <a:rPr lang="en-US" smtClean="0"/>
              <a:t>20</a:t>
            </a:fld>
            <a:endParaRPr lang="en-US"/>
          </a:p>
        </p:txBody>
      </p:sp>
    </p:spTree>
    <p:extLst>
      <p:ext uri="{BB962C8B-B14F-4D97-AF65-F5344CB8AC3E}">
        <p14:creationId xmlns:p14="http://schemas.microsoft.com/office/powerpoint/2010/main" val="3175656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dimension matters here? How chronic their illness</a:t>
            </a:r>
            <a:r>
              <a:rPr lang="en-US" baseline="0" dirty="0" smtClean="0"/>
              <a:t> is!</a:t>
            </a:r>
            <a:endParaRPr lang="en-US" dirty="0"/>
          </a:p>
        </p:txBody>
      </p:sp>
      <p:sp>
        <p:nvSpPr>
          <p:cNvPr id="4" name="Slide Number Placeholder 3"/>
          <p:cNvSpPr>
            <a:spLocks noGrp="1"/>
          </p:cNvSpPr>
          <p:nvPr>
            <p:ph type="sldNum" sz="quarter" idx="10"/>
          </p:nvPr>
        </p:nvSpPr>
        <p:spPr/>
        <p:txBody>
          <a:bodyPr/>
          <a:lstStyle/>
          <a:p>
            <a:fld id="{01E1901B-601C-024E-95CE-E29C7123EE44}" type="slidenum">
              <a:rPr lang="en-US" smtClean="0"/>
              <a:t>21</a:t>
            </a:fld>
            <a:endParaRPr lang="en-US"/>
          </a:p>
        </p:txBody>
      </p:sp>
    </p:spTree>
    <p:extLst>
      <p:ext uri="{BB962C8B-B14F-4D97-AF65-F5344CB8AC3E}">
        <p14:creationId xmlns:p14="http://schemas.microsoft.com/office/powerpoint/2010/main" val="3175656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1901B-601C-024E-95CE-E29C7123EE44}" type="slidenum">
              <a:rPr lang="en-US" smtClean="0"/>
              <a:t>23</a:t>
            </a:fld>
            <a:endParaRPr lang="en-US"/>
          </a:p>
        </p:txBody>
      </p:sp>
    </p:spTree>
    <p:extLst>
      <p:ext uri="{BB962C8B-B14F-4D97-AF65-F5344CB8AC3E}">
        <p14:creationId xmlns:p14="http://schemas.microsoft.com/office/powerpoint/2010/main" val="317565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1901B-601C-024E-95CE-E29C7123EE44}" type="slidenum">
              <a:rPr lang="en-US" smtClean="0"/>
              <a:t>24</a:t>
            </a:fld>
            <a:endParaRPr lang="en-US"/>
          </a:p>
        </p:txBody>
      </p:sp>
    </p:spTree>
    <p:extLst>
      <p:ext uri="{BB962C8B-B14F-4D97-AF65-F5344CB8AC3E}">
        <p14:creationId xmlns:p14="http://schemas.microsoft.com/office/powerpoint/2010/main" val="3175656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Bias in your sample…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2174548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tell us about the 5,000 person sample (if estimates are correct?)</a:t>
            </a:r>
            <a:endParaRPr lang="en-US" dirty="0"/>
          </a:p>
        </p:txBody>
      </p:sp>
      <p:sp>
        <p:nvSpPr>
          <p:cNvPr id="4" name="Slide Number Placeholder 3"/>
          <p:cNvSpPr>
            <a:spLocks noGrp="1"/>
          </p:cNvSpPr>
          <p:nvPr>
            <p:ph type="sldNum" sz="quarter" idx="10"/>
          </p:nvPr>
        </p:nvSpPr>
        <p:spPr/>
        <p:txBody>
          <a:bodyPr/>
          <a:lstStyle/>
          <a:p>
            <a:fld id="{01E1901B-601C-024E-95CE-E29C7123EE44}" type="slidenum">
              <a:rPr lang="en-US" smtClean="0"/>
              <a:t>26</a:t>
            </a:fld>
            <a:endParaRPr lang="en-US"/>
          </a:p>
        </p:txBody>
      </p:sp>
    </p:spTree>
    <p:extLst>
      <p:ext uri="{BB962C8B-B14F-4D97-AF65-F5344CB8AC3E}">
        <p14:creationId xmlns:p14="http://schemas.microsoft.com/office/powerpoint/2010/main" val="3175656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1901B-601C-024E-95CE-E29C7123EE44}" type="slidenum">
              <a:rPr lang="en-US" smtClean="0"/>
              <a:t>27</a:t>
            </a:fld>
            <a:endParaRPr lang="en-US"/>
          </a:p>
        </p:txBody>
      </p:sp>
    </p:spTree>
    <p:extLst>
      <p:ext uri="{BB962C8B-B14F-4D97-AF65-F5344CB8AC3E}">
        <p14:creationId xmlns:p14="http://schemas.microsoft.com/office/powerpoint/2010/main" val="3175656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CFC0A5A-CE61-4203-8EE7-E64D8DA56045}" type="slidenum">
              <a:rPr lang="en-US">
                <a:latin typeface="Times New Roman" panose="02020603050405020304" pitchFamily="18" charset="0"/>
              </a:rPr>
              <a:pPr/>
              <a:t>29</a:t>
            </a:fld>
            <a:endParaRPr lang="en-US">
              <a:latin typeface="Times New Roman" panose="02020603050405020304" pitchFamily="18" charset="0"/>
            </a:endParaRPr>
          </a:p>
        </p:txBody>
      </p:sp>
    </p:spTree>
    <p:extLst>
      <p:ext uri="{BB962C8B-B14F-4D97-AF65-F5344CB8AC3E}">
        <p14:creationId xmlns:p14="http://schemas.microsoft.com/office/powerpoint/2010/main" val="805525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see where that says "based on households with people between 20 to 40 years old with at least some education debt"? That's actually quite a bit of a fudge!</a:t>
            </a:r>
          </a:p>
          <a:p>
            <a:endParaRPr lang="en-US" dirty="0" smtClean="0"/>
          </a:p>
          <a:p>
            <a:pPr marL="171450" indent="-171450">
              <a:buFontTx/>
              <a:buChar char="-"/>
            </a:pPr>
            <a:r>
              <a:rPr lang="en-US" dirty="0" smtClean="0"/>
              <a:t>Those aren't households with people between 20 and 40; those are households headed by people between 20 and 40. Which is to say, this data excludes all people living in households headed by, say, their parents, or other adults. (36%</a:t>
            </a:r>
            <a:r>
              <a:rPr lang="en-US" baseline="0" dirty="0" smtClean="0"/>
              <a:t> of </a:t>
            </a:r>
            <a:r>
              <a:rPr lang="en-US" baseline="0" dirty="0" err="1" smtClean="0"/>
              <a:t>americans</a:t>
            </a:r>
            <a:r>
              <a:rPr lang="en-US" baseline="0" dirty="0" smtClean="0"/>
              <a:t> 18-31!)</a:t>
            </a:r>
            <a:endParaRPr lang="en-US" dirty="0" smtClean="0"/>
          </a:p>
          <a:p>
            <a:pPr marL="171450" indent="-171450">
              <a:buFontTx/>
              <a:buChar char="-"/>
            </a:pPr>
            <a:r>
              <a:rPr lang="en-US" dirty="0" smtClean="0"/>
              <a:t>includes college graduates from up to almost 20 years ago. </a:t>
            </a:r>
          </a:p>
          <a:p>
            <a:pPr marL="171450" indent="-171450">
              <a:buFontTx/>
              <a:buChar char="-"/>
            </a:pPr>
            <a:r>
              <a:rPr lang="en-US" dirty="0" smtClean="0"/>
              <a:t>divided the amount of college debt by number of people in the household. So one person's $20,000 college debt becomes two people's $10,000 college debt.</a:t>
            </a:r>
          </a:p>
          <a:p>
            <a:pPr marL="171450" indent="-171450">
              <a:buFontTx/>
              <a:buChar char="-"/>
            </a:pPr>
            <a:r>
              <a:rPr lang="en-US" dirty="0" smtClean="0"/>
              <a:t>only</a:t>
            </a:r>
            <a:r>
              <a:rPr lang="en-US" baseline="0" dirty="0" smtClean="0"/>
              <a:t> 1711 households, from 2010</a:t>
            </a:r>
          </a:p>
          <a:p>
            <a:pPr marL="171450" indent="-171450">
              <a:buFontTx/>
              <a:buChar char="-"/>
            </a:pPr>
            <a:r>
              <a:rPr lang="en-US" baseline="0" dirty="0" smtClean="0"/>
              <a:t>high-income sample makes up approximately 25 percent of households in the SCF.</a:t>
            </a:r>
          </a:p>
          <a:p>
            <a:pPr marL="171450" indent="-171450">
              <a:buFontTx/>
              <a:buChar char="-"/>
            </a:pPr>
            <a:r>
              <a:rPr lang="en-US" baseline="0" dirty="0" smtClean="0"/>
              <a:t>set aside as much as 1/3rd of people in the survey sample because they weren't paying off their student debt</a:t>
            </a:r>
          </a:p>
          <a:p>
            <a:pPr marL="171450" indent="-171450">
              <a:buFontTx/>
              <a:buChar char="-"/>
            </a:pPr>
            <a:endParaRPr lang="en-US" baseline="0" dirty="0" smtClean="0"/>
          </a:p>
          <a:p>
            <a:pPr marL="171450" indent="-171450">
              <a:buFontTx/>
              <a:buChar char="-"/>
            </a:pPr>
            <a:r>
              <a:rPr lang="en-US" baseline="0" dirty="0" smtClean="0"/>
              <a:t>Also </a:t>
            </a:r>
            <a:r>
              <a:rPr lang="en-US" baseline="0" smtClean="0"/>
              <a:t>visualization issues: </a:t>
            </a:r>
            <a:r>
              <a:rPr lang="en-US" baseline="0" dirty="0" smtClean="0"/>
              <a:t>lacks history: “student debt has risen over the last two decades (doubled since 1989)</a:t>
            </a:r>
            <a:r>
              <a:rPr lang="en-US" baseline="0" smtClean="0"/>
              <a:t>. </a:t>
            </a:r>
            <a:r>
              <a:rPr lang="en-US" baseline="0" dirty="0" smtClean="0"/>
              <a:t>The median amount of debt—among those with debt—more than doubled, to $8,500 from $3,517, after adjusting for inflation.</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3642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79B948-8887-4AA8-9868-0FEFA93900A9}" type="slidenum">
              <a:rPr lang="en-US">
                <a:latin typeface="Times New Roman" panose="02020603050405020304" pitchFamily="18" charset="0"/>
              </a:rPr>
              <a:pPr/>
              <a:t>30</a:t>
            </a:fld>
            <a:endParaRPr lang="en-US">
              <a:latin typeface="Times New Roman" panose="02020603050405020304" pitchFamily="18" charset="0"/>
            </a:endParaRPr>
          </a:p>
        </p:txBody>
      </p:sp>
    </p:spTree>
    <p:extLst>
      <p:ext uri="{BB962C8B-B14F-4D97-AF65-F5344CB8AC3E}">
        <p14:creationId xmlns:p14="http://schemas.microsoft.com/office/powerpoint/2010/main" val="1446829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9E7544-414E-42D3-9158-59B5B3399053}" type="slidenum">
              <a:rPr lang="en-US">
                <a:latin typeface="Times New Roman" panose="02020603050405020304" pitchFamily="18" charset="0"/>
              </a:rPr>
              <a:pPr/>
              <a:t>31</a:t>
            </a:fld>
            <a:endParaRPr lang="en-US">
              <a:latin typeface="Times New Roman" panose="02020603050405020304" pitchFamily="18" charset="0"/>
            </a:endParaRPr>
          </a:p>
        </p:txBody>
      </p:sp>
    </p:spTree>
    <p:extLst>
      <p:ext uri="{BB962C8B-B14F-4D97-AF65-F5344CB8AC3E}">
        <p14:creationId xmlns:p14="http://schemas.microsoft.com/office/powerpoint/2010/main" val="76264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456CF3-DA3F-464F-9660-609F81C33458}" type="slidenum">
              <a:rPr lang="en-US">
                <a:latin typeface="Times New Roman" panose="02020603050405020304" pitchFamily="18" charset="0"/>
              </a:rPr>
              <a:pPr/>
              <a:t>32</a:t>
            </a:fld>
            <a:endParaRPr lang="en-US">
              <a:latin typeface="Times New Roman" panose="02020603050405020304" pitchFamily="18" charset="0"/>
            </a:endParaRPr>
          </a:p>
        </p:txBody>
      </p:sp>
    </p:spTree>
    <p:extLst>
      <p:ext uri="{BB962C8B-B14F-4D97-AF65-F5344CB8AC3E}">
        <p14:creationId xmlns:p14="http://schemas.microsoft.com/office/powerpoint/2010/main" val="816573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8F0BDC-F9F6-482D-A690-6B44FBB8285B}" type="slidenum">
              <a:rPr lang="en-US">
                <a:latin typeface="Times New Roman" panose="02020603050405020304" pitchFamily="18" charset="0"/>
              </a:rPr>
              <a:pPr/>
              <a:t>33</a:t>
            </a:fld>
            <a:endParaRPr lang="en-US">
              <a:latin typeface="Times New Roman" panose="02020603050405020304" pitchFamily="18" charset="0"/>
            </a:endParaRPr>
          </a:p>
        </p:txBody>
      </p:sp>
    </p:spTree>
    <p:extLst>
      <p:ext uri="{BB962C8B-B14F-4D97-AF65-F5344CB8AC3E}">
        <p14:creationId xmlns:p14="http://schemas.microsoft.com/office/powerpoint/2010/main" val="1911488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B4110A-1FB6-4AD3-96C4-1F5FB221E98A}" type="slidenum">
              <a:rPr lang="en-US">
                <a:latin typeface="Times New Roman" panose="02020603050405020304" pitchFamily="18" charset="0"/>
              </a:rPr>
              <a:pPr/>
              <a:t>34</a:t>
            </a:fld>
            <a:endParaRPr lang="en-US">
              <a:latin typeface="Times New Roman" panose="02020603050405020304" pitchFamily="18" charset="0"/>
            </a:endParaRPr>
          </a:p>
        </p:txBody>
      </p:sp>
    </p:spTree>
    <p:extLst>
      <p:ext uri="{BB962C8B-B14F-4D97-AF65-F5344CB8AC3E}">
        <p14:creationId xmlns:p14="http://schemas.microsoft.com/office/powerpoint/2010/main" val="878605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86F4D5-2488-4C8B-8691-0CEAB9F8AA75}" type="slidenum">
              <a:rPr lang="en-US">
                <a:latin typeface="Times New Roman" panose="02020603050405020304" pitchFamily="18" charset="0"/>
              </a:rPr>
              <a:pPr/>
              <a:t>35</a:t>
            </a:fld>
            <a:endParaRPr lang="en-US">
              <a:latin typeface="Times New Roman" panose="02020603050405020304" pitchFamily="18" charset="0"/>
            </a:endParaRPr>
          </a:p>
        </p:txBody>
      </p:sp>
    </p:spTree>
    <p:extLst>
      <p:ext uri="{BB962C8B-B14F-4D97-AF65-F5344CB8AC3E}">
        <p14:creationId xmlns:p14="http://schemas.microsoft.com/office/powerpoint/2010/main" val="1604126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6EED0B-E7A5-4BDC-83BA-37A5F9C93B71}" type="slidenum">
              <a:rPr lang="en-US">
                <a:latin typeface="Times New Roman" panose="02020603050405020304" pitchFamily="18" charset="0"/>
              </a:rPr>
              <a:pPr/>
              <a:t>36</a:t>
            </a:fld>
            <a:endParaRPr lang="en-US">
              <a:latin typeface="Times New Roman" panose="02020603050405020304" pitchFamily="18" charset="0"/>
            </a:endParaRPr>
          </a:p>
        </p:txBody>
      </p:sp>
    </p:spTree>
    <p:extLst>
      <p:ext uri="{BB962C8B-B14F-4D97-AF65-F5344CB8AC3E}">
        <p14:creationId xmlns:p14="http://schemas.microsoft.com/office/powerpoint/2010/main" val="4016481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1DA960E-6B12-4253-B241-C7E0CC1B0890}" type="slidenum">
              <a:rPr lang="en-US">
                <a:latin typeface="Times New Roman" panose="02020603050405020304" pitchFamily="18" charset="0"/>
              </a:rPr>
              <a:pPr/>
              <a:t>37</a:t>
            </a:fld>
            <a:endParaRPr lang="en-US">
              <a:latin typeface="Times New Roman" panose="02020603050405020304" pitchFamily="18" charset="0"/>
            </a:endParaRPr>
          </a:p>
        </p:txBody>
      </p:sp>
    </p:spTree>
    <p:extLst>
      <p:ext uri="{BB962C8B-B14F-4D97-AF65-F5344CB8AC3E}">
        <p14:creationId xmlns:p14="http://schemas.microsoft.com/office/powerpoint/2010/main" val="1679275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Problems get worse when data is subjective</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3908485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Problems get worse when data is subjective</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3908485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52</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53</a:t>
            </a:fld>
            <a:endParaRPr lang="en-US"/>
          </a:p>
        </p:txBody>
      </p:sp>
    </p:spTree>
    <p:extLst>
      <p:ext uri="{BB962C8B-B14F-4D97-AF65-F5344CB8AC3E}">
        <p14:creationId xmlns:p14="http://schemas.microsoft.com/office/powerpoint/2010/main" val="2605271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55</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57</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59</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60</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61</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Problems get worse when data is subjective</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63</a:t>
            </a:fld>
            <a:endParaRPr lang="en-US"/>
          </a:p>
        </p:txBody>
      </p:sp>
    </p:spTree>
    <p:extLst>
      <p:ext uri="{BB962C8B-B14F-4D97-AF65-F5344CB8AC3E}">
        <p14:creationId xmlns:p14="http://schemas.microsoft.com/office/powerpoint/2010/main" val="3908485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what this could be?</a:t>
            </a:r>
          </a:p>
          <a:p>
            <a:endParaRPr lang="en-US" dirty="0" smtClean="0"/>
          </a:p>
          <a:p>
            <a:r>
              <a:rPr lang="en-US" dirty="0" smtClean="0"/>
              <a:t>‘response’ is the data they generate</a:t>
            </a:r>
          </a:p>
          <a:p>
            <a:r>
              <a:rPr lang="en-US" dirty="0" smtClean="0"/>
              <a:t>‘statistic’ is a measure of that variable </a:t>
            </a:r>
            <a:r>
              <a:rPr lang="en-US" baseline="0" dirty="0" smtClean="0"/>
              <a:t>across the entire sample</a:t>
            </a:r>
          </a:p>
          <a:p>
            <a:r>
              <a:rPr lang="en-US" baseline="0" dirty="0" smtClean="0"/>
              <a:t>‘parameter’ is a a measure of that variable across the entire population</a:t>
            </a:r>
          </a:p>
          <a:p>
            <a:endParaRPr lang="en-US" baseline="0"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2174548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Look ahead … to the questions you’d like to answer</a:t>
            </a:r>
          </a:p>
          <a:p>
            <a:pPr marL="0" indent="0">
              <a:buNone/>
            </a:pPr>
            <a:r>
              <a:rPr lang="en-US" sz="1200" dirty="0" smtClean="0"/>
              <a:t>Reason back … to the data you’d need to collect </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69</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we had data files whose names matched one participant but the directories matched a different participant name. The directories were done by hand, the file names were machine-generated.</a:t>
            </a:r>
            <a:r>
              <a:rPr lang="en-US" baseline="0" dirty="0" smtClean="0"/>
              <a:t> Which would you trust?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70</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73</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75</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77</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glitches are difficult to define (or correct)</a:t>
            </a:r>
          </a:p>
          <a:p>
            <a:endParaRPr lang="en-US" baseline="0" dirty="0" smtClean="0"/>
          </a:p>
          <a:p>
            <a:r>
              <a:rPr lang="en-US" dirty="0" smtClean="0"/>
              <a:t>University schedules change a lot … maybe really be two separate data sets.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82</a:t>
            </a:fld>
            <a:endParaRPr lang="en-US"/>
          </a:p>
        </p:txBody>
      </p:sp>
    </p:spTree>
    <p:extLst>
      <p:ext uri="{BB962C8B-B14F-4D97-AF65-F5344CB8AC3E}">
        <p14:creationId xmlns:p14="http://schemas.microsoft.com/office/powerpoint/2010/main" val="3768601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Others are quantifiable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83</a:t>
            </a:fld>
            <a:endParaRPr lang="en-US"/>
          </a:p>
        </p:txBody>
      </p:sp>
    </p:spTree>
    <p:extLst>
      <p:ext uri="{BB962C8B-B14F-4D97-AF65-F5344CB8AC3E}">
        <p14:creationId xmlns:p14="http://schemas.microsoft.com/office/powerpoint/2010/main" val="3768601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notice?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3"/>
                </a:solidFill>
              </a:rPr>
              <a:t>The most frequent location (Top 1) constitutes 50% of the data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3"/>
                </a:solidFill>
              </a:rPr>
              <a:t>Is this what we expect?</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84</a:t>
            </a:fld>
            <a:endParaRPr lang="en-US"/>
          </a:p>
        </p:txBody>
      </p:sp>
    </p:spTree>
    <p:extLst>
      <p:ext uri="{BB962C8B-B14F-4D97-AF65-F5344CB8AC3E}">
        <p14:creationId xmlns:p14="http://schemas.microsoft.com/office/powerpoint/2010/main" val="2375994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85</a:t>
            </a:fld>
            <a:endParaRPr lang="en-US"/>
          </a:p>
        </p:txBody>
      </p:sp>
    </p:spTree>
    <p:extLst>
      <p:ext uri="{BB962C8B-B14F-4D97-AF65-F5344CB8AC3E}">
        <p14:creationId xmlns:p14="http://schemas.microsoft.com/office/powerpoint/2010/main" val="189754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what this could be?</a:t>
            </a:r>
          </a:p>
          <a:p>
            <a:endParaRPr lang="en-US" dirty="0" smtClean="0"/>
          </a:p>
          <a:p>
            <a:r>
              <a:rPr lang="en-US" dirty="0" smtClean="0"/>
              <a:t>‘response’ is the data they generate</a:t>
            </a:r>
          </a:p>
          <a:p>
            <a:r>
              <a:rPr lang="en-US" dirty="0" smtClean="0"/>
              <a:t>‘statistic’ is a measure of that variable </a:t>
            </a:r>
            <a:r>
              <a:rPr lang="en-US" baseline="0" dirty="0" smtClean="0"/>
              <a:t>across the entire sample</a:t>
            </a:r>
          </a:p>
          <a:p>
            <a:r>
              <a:rPr lang="en-US" baseline="0" dirty="0" smtClean="0"/>
              <a:t>‘parameter’ is a a measure of that variable across the entire population</a:t>
            </a:r>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2174548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what this could be?</a:t>
            </a:r>
          </a:p>
          <a:p>
            <a:endParaRPr lang="en-US" dirty="0" smtClean="0"/>
          </a:p>
          <a:p>
            <a:r>
              <a:rPr lang="en-US" dirty="0" smtClean="0"/>
              <a:t>‘response’ is the data they generate</a:t>
            </a:r>
          </a:p>
          <a:p>
            <a:r>
              <a:rPr lang="en-US" dirty="0" smtClean="0"/>
              <a:t>‘statistic’ is a measure of that variable </a:t>
            </a:r>
            <a:r>
              <a:rPr lang="en-US" baseline="0" dirty="0" smtClean="0"/>
              <a:t>across the entire sample</a:t>
            </a:r>
          </a:p>
          <a:p>
            <a:r>
              <a:rPr lang="en-US" baseline="0" dirty="0" smtClean="0"/>
              <a:t>‘parameter’ is a a measure of that variable across the entire population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average of the sampling distribution is essentially equivalent to the parameter. (if we have a good sample) – the more samples the closer it gets.</a:t>
            </a:r>
          </a:p>
          <a:p>
            <a:endParaRPr lang="en-US" baseline="0" dirty="0" smtClean="0"/>
          </a:p>
          <a:p>
            <a:endParaRPr lang="en-US" baseline="0" dirty="0" smtClean="0"/>
          </a:p>
          <a:p>
            <a:r>
              <a:rPr lang="en-US" dirty="0" smtClean="0"/>
              <a:t>A crucial midway concept you need to understand is the sampling distribution. In order to understand it, you have to be able and willing to do a thought experiment. Imagine that instead of just taking a single sample like we do in a typical study, you took three independent samples of the same population. And furthermore, imagine that for each of your three samples, you collected a single response and computed a single statistic, say, the mean of the response. Even though all three samples came from the same population, you wouldn't expect to get the exact same statistic from each. The distribution of an infinite number of samples of the same size as the sample in your study is known as the sampling distribution.</a:t>
            </a:r>
          </a:p>
          <a:p>
            <a:endParaRPr lang="en-US" dirty="0" smtClean="0"/>
          </a:p>
          <a:p>
            <a:r>
              <a:rPr lang="en-US" dirty="0" smtClean="0"/>
              <a:t>When we keep the sampling distribution in mind, we realize that while the statistic we got from our sample is probably near the center of the sampling distribution (because most of the samples would be there) we could have gotten one of the extreme samples just by the luck of the draw</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2174548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average of the sampling distribution is essentially equivalent to the parameter.</a:t>
            </a:r>
          </a:p>
          <a:p>
            <a:endParaRPr lang="en-US" dirty="0" smtClean="0"/>
          </a:p>
          <a:p>
            <a:r>
              <a:rPr lang="en-US" dirty="0" smtClean="0"/>
              <a:t>The standard deviation of the sampling distribution tells us something about how different samples would be distributed. In statistics it is referred to as the standard error. In sampling contexts it is called the </a:t>
            </a:r>
            <a:r>
              <a:rPr lang="en-US" i="1" dirty="0" smtClean="0"/>
              <a:t>sampling error</a:t>
            </a:r>
          </a:p>
          <a:p>
            <a:endParaRPr lang="en-US" i="1" dirty="0" smtClean="0"/>
          </a:p>
          <a:p>
            <a:r>
              <a:rPr lang="en-US" dirty="0" smtClean="0"/>
              <a:t>how do we calculate sampling error? We base our calculation on the standard deviation of our sample.</a:t>
            </a:r>
          </a:p>
          <a:p>
            <a:endParaRPr lang="en-US" dirty="0" smtClean="0"/>
          </a:p>
          <a:p>
            <a:r>
              <a:rPr lang="en-US" dirty="0" smtClean="0"/>
              <a:t>The bigger the sample,</a:t>
            </a:r>
            <a:r>
              <a:rPr lang="en-US" baseline="0" dirty="0" smtClean="0"/>
              <a:t> </a:t>
            </a:r>
            <a:r>
              <a:rPr lang="en-US" dirty="0" smtClean="0"/>
              <a:t>the closer your sample is to the actual population itself,</a:t>
            </a:r>
            <a:r>
              <a:rPr lang="en-US" baseline="0" dirty="0" smtClean="0"/>
              <a:t> the smaller the sampling error will be. </a:t>
            </a:r>
          </a:p>
          <a:p>
            <a:endParaRPr lang="en-US" baseline="0" dirty="0" smtClean="0"/>
          </a:p>
          <a:p>
            <a:r>
              <a:rPr lang="en-US" dirty="0" smtClean="0"/>
              <a:t> Let's assume we did a study and drew a single sample from the population. Furthermore, let's assume that the average for the sample was 3.75 and the standard deviation was .25. This is the raw data distribution depicted above. now, what would the sampling distribution be in this case? Well, we don't actually construct it (because we would need to take an infinite number of samples) but we can estimate it. For starters, we assume that the mean of the sampling distribution is the mean of the sample, which is 3.75. Then, we calculate the standard error. To do this, we use the standard deviation for our sample and the sample size (in this case N=100) and we come up with a standard error of .025 (just trust me on this). Now we have everything we need to estimate a confidence interval for the population parameter. We would estimate that the probability is 68% that the true parameter value falls between 3.725 and 3.775 (i.e., 3.75 plus and minus .025); that the 95% confidence interval is 3.700 to 3.800; and that we can say with 99% confidence that the population value is between 3.675 and 3.825. The real value (in this fictitious example) was 3.72 and so we have correctly estimated that value with our sample.</a:t>
            </a:r>
          </a:p>
          <a:p>
            <a:endParaRPr lang="en-US" dirty="0" smtClean="0"/>
          </a:p>
          <a:p>
            <a:r>
              <a:rPr lang="en-US" dirty="0" smtClean="0"/>
              <a:t>http://</a:t>
            </a:r>
            <a:r>
              <a:rPr lang="en-US" dirty="0" err="1" smtClean="0"/>
              <a:t>www.socialresearchmethods.net</a:t>
            </a:r>
            <a:r>
              <a:rPr lang="en-US" dirty="0" smtClean="0"/>
              <a:t>/kb/</a:t>
            </a:r>
            <a:r>
              <a:rPr lang="en-US" dirty="0" err="1" smtClean="0"/>
              <a:t>sampstat.php</a:t>
            </a: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621451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average of the sampling distribution is essentially equivalent to the parameter.</a:t>
            </a:r>
          </a:p>
          <a:p>
            <a:endParaRPr lang="en-US" dirty="0" smtClean="0"/>
          </a:p>
          <a:p>
            <a:r>
              <a:rPr lang="en-US" dirty="0" smtClean="0"/>
              <a:t>The standard deviation of the sampling distribution tells us something about how different samples would be distributed. In statistics it is referred to as the standard error. In sampling contexts it is called the </a:t>
            </a:r>
            <a:r>
              <a:rPr lang="en-US" i="1" dirty="0" smtClean="0"/>
              <a:t>sampling error</a:t>
            </a:r>
          </a:p>
          <a:p>
            <a:endParaRPr lang="en-US" i="1" dirty="0" smtClean="0"/>
          </a:p>
          <a:p>
            <a:r>
              <a:rPr lang="en-US" dirty="0" smtClean="0"/>
              <a:t>how do we calculate sampling error? We base our calculation on the standard deviation of our sample.</a:t>
            </a:r>
          </a:p>
          <a:p>
            <a:endParaRPr lang="en-US" dirty="0" smtClean="0"/>
          </a:p>
          <a:p>
            <a:r>
              <a:rPr lang="en-US" dirty="0" smtClean="0"/>
              <a:t>The bigger the sample,</a:t>
            </a:r>
            <a:r>
              <a:rPr lang="en-US" baseline="0" dirty="0" smtClean="0"/>
              <a:t> </a:t>
            </a:r>
            <a:r>
              <a:rPr lang="en-US" dirty="0" smtClean="0"/>
              <a:t>the closer your sample is to the actual population itself,</a:t>
            </a:r>
            <a:r>
              <a:rPr lang="en-US" baseline="0" dirty="0" smtClean="0"/>
              <a:t> the smaller the sampling error will be. </a:t>
            </a:r>
          </a:p>
          <a:p>
            <a:endParaRPr lang="en-US" baseline="0" dirty="0" smtClean="0"/>
          </a:p>
          <a:p>
            <a:r>
              <a:rPr lang="en-US" dirty="0" smtClean="0"/>
              <a:t> Let's assume we did a study and drew a single sample from the population. Furthermore, let's assume that the average for the sample was 3.75 and the standard deviation was .25. This is the raw data distribution depicted above. now, what would the sampling distribution be in this case? Well, we don't actually construct it (because we would need to take an infinite number of samples) but we can estimate it. For starters, we assume that the mean of the sampling distribution is the mean of the sample, which is 3.75. Then, we calculate the standard error. To do this, we use the standard deviation for our sample and the sample size (in this case N=100) and we come up with a standard error of .025 (just trust me on this). Now we have everything we need to estimate a confidence interval for the population parameter. We would estimate that the probability is 68% that the true parameter value falls between 3.725 and 3.775 (i.e., 3.75 plus and minus .025); that the 95% confidence interval is 3.700 to 3.800; and that we can say with 99% confidence that the population value is between 3.675 and 3.825. The real value (in this fictitious example) was 3.72 and so we have correctly estimated that value with our sample.</a:t>
            </a:r>
          </a:p>
          <a:p>
            <a:endParaRPr lang="en-US" dirty="0" smtClean="0"/>
          </a:p>
          <a:p>
            <a:r>
              <a:rPr lang="en-US" dirty="0" smtClean="0"/>
              <a:t>http://</a:t>
            </a:r>
            <a:r>
              <a:rPr lang="en-US" dirty="0" err="1" smtClean="0"/>
              <a:t>www.socialresearchmethods.net</a:t>
            </a:r>
            <a:r>
              <a:rPr lang="en-US" dirty="0" smtClean="0"/>
              <a:t>/kb/</a:t>
            </a:r>
            <a:r>
              <a:rPr lang="en-US" dirty="0" err="1" smtClean="0"/>
              <a:t>sampstat.php</a:t>
            </a: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621451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1 is centered but not representative of true diversity. Sample 2 is biased (in this case,</a:t>
            </a:r>
            <a:r>
              <a:rPr lang="en-US" baseline="0" dirty="0" smtClean="0"/>
              <a:t> medical treatment, individuals who benefit more than most). Sample 3 is good (broadly representative in terms of risk, </a:t>
            </a:r>
            <a:r>
              <a:rPr lang="en-US" baseline="0" dirty="0" err="1" smtClean="0"/>
              <a:t>responsivity</a:t>
            </a:r>
            <a:r>
              <a:rPr lang="en-US" baseline="0" dirty="0" smtClean="0"/>
              <a:t>, and vulnerability)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812644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6/26/14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6/26/14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6/26/14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6/26/14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1789488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BA7F654-FAA3-42C5-9ACE-29CD9B89CF50}" type="datetimeFigureOut">
              <a:rPr lang="en-US" smtClean="0"/>
              <a:pPr/>
              <a:t>6/26/14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729C0D7-FBB5-4C26-92F5-E2337018CD87}" type="slidenum">
              <a:rPr lang="en-US" smtClean="0"/>
              <a:pPr/>
              <a:t>‹#›</a:t>
            </a:fld>
            <a:endParaRPr lang="en-US"/>
          </a:p>
        </p:txBody>
      </p:sp>
    </p:spTree>
    <p:extLst>
      <p:ext uri="{BB962C8B-B14F-4D97-AF65-F5344CB8AC3E}">
        <p14:creationId xmlns:p14="http://schemas.microsoft.com/office/powerpoint/2010/main" val="224189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6/26/14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6/26/14</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0" r:id="rId19"/>
    <p:sldLayoutId id="2147483671" r:id="rId20"/>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jpeg"/><Relationship Id="rId10"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mankoff/dat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1.mp4"/><Relationship Id="rId2" Type="http://schemas.openxmlformats.org/officeDocument/2006/relationships/video" Target="../media/media1.mp4"/></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1.png"/><Relationship Id="rId1" Type="http://schemas.microsoft.com/office/2007/relationships/media" Target="../media/media2.mp4"/><Relationship Id="rId2" Type="http://schemas.openxmlformats.org/officeDocument/2006/relationships/video" Target="../media/media2.mp4"/></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chart" Target="../charts/char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chart" Target="../charts/char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Human Centered Issues in Data Acquisition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20554306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5291608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Sources of Error</a:t>
            </a:r>
            <a:endParaRPr lang="en-US" sz="4000" dirty="0"/>
          </a:p>
        </p:txBody>
      </p:sp>
      <p:sp>
        <p:nvSpPr>
          <p:cNvPr id="3" name="Content Placeholder 2"/>
          <p:cNvSpPr>
            <a:spLocks noGrp="1"/>
          </p:cNvSpPr>
          <p:nvPr>
            <p:ph idx="1"/>
          </p:nvPr>
        </p:nvSpPr>
        <p:spPr/>
        <p:txBody>
          <a:bodyPr/>
          <a:lstStyle/>
          <a:p>
            <a:pPr marL="0" indent="0">
              <a:buNone/>
            </a:pPr>
            <a:r>
              <a:rPr lang="en-US" b="1" dirty="0" smtClean="0"/>
              <a:t>Sampling errors</a:t>
            </a:r>
            <a:endParaRPr lang="en-US" b="1" dirty="0"/>
          </a:p>
          <a:p>
            <a:pPr lvl="1"/>
            <a:r>
              <a:rPr lang="en-US" i="1" dirty="0" smtClean="0"/>
              <a:t>Random Errors </a:t>
            </a:r>
            <a:r>
              <a:rPr lang="en-US" dirty="0"/>
              <a:t>due to the sample forming only part of the </a:t>
            </a:r>
            <a:r>
              <a:rPr lang="en-US" dirty="0" smtClean="0"/>
              <a:t>population</a:t>
            </a:r>
          </a:p>
          <a:p>
            <a:pPr lvl="1"/>
            <a:r>
              <a:rPr lang="en-US" i="1" dirty="0" smtClean="0"/>
              <a:t>Systematic Bias </a:t>
            </a:r>
            <a:r>
              <a:rPr lang="en-US" dirty="0" smtClean="0"/>
              <a:t>in sampling</a:t>
            </a:r>
            <a:endParaRPr lang="en-US" i="1" dirty="0"/>
          </a:p>
          <a:p>
            <a:pPr marL="0" indent="0">
              <a:buNone/>
            </a:pPr>
            <a:r>
              <a:rPr lang="en-US" dirty="0" smtClean="0"/>
              <a:t>Bias During Data Collection</a:t>
            </a:r>
            <a:endParaRPr lang="en-US" dirty="0"/>
          </a:p>
          <a:p>
            <a:pPr lvl="1"/>
            <a:r>
              <a:rPr lang="en-US" dirty="0" smtClean="0"/>
              <a:t>Demand Characteristics</a:t>
            </a:r>
          </a:p>
          <a:p>
            <a:pPr lvl="1"/>
            <a:r>
              <a:rPr lang="en-US" dirty="0" smtClean="0"/>
              <a:t>Illusory Superiority</a:t>
            </a:r>
          </a:p>
          <a:p>
            <a:pPr marL="0" indent="0">
              <a:buNone/>
            </a:pPr>
            <a:r>
              <a:rPr lang="en-US" dirty="0" smtClean="0"/>
              <a:t>Data </a:t>
            </a:r>
            <a:r>
              <a:rPr lang="en-US" dirty="0"/>
              <a:t>entry / processing errors</a:t>
            </a:r>
          </a:p>
          <a:p>
            <a:pPr lvl="1"/>
            <a:r>
              <a:rPr lang="en-US" dirty="0"/>
              <a:t>Data is generated accurately but errors</a:t>
            </a:r>
            <a:br>
              <a:rPr lang="en-US" dirty="0"/>
            </a:br>
            <a:r>
              <a:rPr lang="en-US" dirty="0"/>
              <a:t>introduced during recording or processing</a:t>
            </a:r>
          </a:p>
          <a:p>
            <a:pPr marL="0" indent="0">
              <a:buNone/>
            </a:pPr>
            <a:endParaRPr lang="en-US" dirty="0"/>
          </a:p>
        </p:txBody>
      </p:sp>
    </p:spTree>
    <p:extLst>
      <p:ext uri="{BB962C8B-B14F-4D97-AF65-F5344CB8AC3E}">
        <p14:creationId xmlns:p14="http://schemas.microsoft.com/office/powerpoint/2010/main" val="28571316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Where do we sample from?</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6/26/14</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12</a:t>
            </a:fld>
            <a:endParaRPr lang="en-US" dirty="0"/>
          </a:p>
        </p:txBody>
      </p:sp>
      <p:sp>
        <p:nvSpPr>
          <p:cNvPr id="8" name="Oval 7"/>
          <p:cNvSpPr/>
          <p:nvPr/>
        </p:nvSpPr>
        <p:spPr>
          <a:xfrm>
            <a:off x="1854200" y="1750556"/>
            <a:ext cx="4394200" cy="4262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Population about whom you are asking a question</a:t>
            </a:r>
            <a:endParaRPr lang="en-US" sz="3200" dirty="0"/>
          </a:p>
        </p:txBody>
      </p:sp>
      <p:sp>
        <p:nvSpPr>
          <p:cNvPr id="2" name="Rectangle 1"/>
          <p:cNvSpPr/>
          <p:nvPr/>
        </p:nvSpPr>
        <p:spPr>
          <a:xfrm>
            <a:off x="6604000" y="1930400"/>
            <a:ext cx="431800" cy="33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234573" y="1930400"/>
            <a:ext cx="1744677" cy="1323439"/>
          </a:xfrm>
          <a:prstGeom prst="rect">
            <a:avLst/>
          </a:prstGeom>
          <a:noFill/>
        </p:spPr>
        <p:txBody>
          <a:bodyPr wrap="square" rtlCol="0">
            <a:spAutoFit/>
          </a:bodyPr>
          <a:lstStyle/>
          <a:p>
            <a:r>
              <a:rPr lang="en-US" sz="2000" dirty="0" smtClean="0"/>
              <a:t>‘response’ (the information we want from them)</a:t>
            </a:r>
            <a:endParaRPr lang="en-US" sz="2000" dirty="0"/>
          </a:p>
        </p:txBody>
      </p:sp>
      <p:graphicFrame>
        <p:nvGraphicFramePr>
          <p:cNvPr id="9" name="Chart 8"/>
          <p:cNvGraphicFramePr/>
          <p:nvPr>
            <p:extLst>
              <p:ext uri="{D42A27DB-BD31-4B8C-83A1-F6EECF244321}">
                <p14:modId xmlns:p14="http://schemas.microsoft.com/office/powerpoint/2010/main" val="558212934"/>
              </p:ext>
            </p:extLst>
          </p:nvPr>
        </p:nvGraphicFramePr>
        <p:xfrm>
          <a:off x="6117537" y="3428504"/>
          <a:ext cx="3098800" cy="22071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01548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Where do we sample from?</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6/26/14</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13</a:t>
            </a:fld>
            <a:endParaRPr lang="en-US" dirty="0"/>
          </a:p>
        </p:txBody>
      </p:sp>
      <p:sp>
        <p:nvSpPr>
          <p:cNvPr id="8" name="Oval 7"/>
          <p:cNvSpPr/>
          <p:nvPr/>
        </p:nvSpPr>
        <p:spPr>
          <a:xfrm>
            <a:off x="1854200" y="1750556"/>
            <a:ext cx="4394200" cy="4262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Rectangle 6"/>
          <p:cNvSpPr/>
          <p:nvPr/>
        </p:nvSpPr>
        <p:spPr>
          <a:xfrm>
            <a:off x="6604000" y="1930400"/>
            <a:ext cx="431800" cy="33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234573" y="1930400"/>
            <a:ext cx="1744677" cy="1323439"/>
          </a:xfrm>
          <a:prstGeom prst="rect">
            <a:avLst/>
          </a:prstGeom>
          <a:noFill/>
        </p:spPr>
        <p:txBody>
          <a:bodyPr wrap="square" rtlCol="0">
            <a:spAutoFit/>
          </a:bodyPr>
          <a:lstStyle/>
          <a:p>
            <a:r>
              <a:rPr lang="en-US" sz="2000" dirty="0" smtClean="0"/>
              <a:t>‘response’ (the information we want from them)</a:t>
            </a:r>
            <a:endParaRPr lang="en-US" sz="2000" dirty="0"/>
          </a:p>
        </p:txBody>
      </p:sp>
      <p:sp>
        <p:nvSpPr>
          <p:cNvPr id="10" name="Oval 9"/>
          <p:cNvSpPr/>
          <p:nvPr/>
        </p:nvSpPr>
        <p:spPr>
          <a:xfrm>
            <a:off x="3408768" y="21171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3" name="TextBox 2"/>
          <p:cNvSpPr txBox="1"/>
          <p:nvPr/>
        </p:nvSpPr>
        <p:spPr>
          <a:xfrm>
            <a:off x="3048001" y="2930673"/>
            <a:ext cx="2362199" cy="923330"/>
          </a:xfrm>
          <a:prstGeom prst="rect">
            <a:avLst/>
          </a:prstGeom>
          <a:noFill/>
        </p:spPr>
        <p:txBody>
          <a:bodyPr wrap="square" rtlCol="0">
            <a:spAutoFit/>
          </a:bodyPr>
          <a:lstStyle/>
          <a:p>
            <a:r>
              <a:rPr lang="en-US" dirty="0" smtClean="0">
                <a:solidFill>
                  <a:schemeClr val="bg1"/>
                </a:solidFill>
              </a:rPr>
              <a:t>Sample: The population we actually get responses from </a:t>
            </a:r>
            <a:endParaRPr lang="en-US" dirty="0">
              <a:solidFill>
                <a:schemeClr val="bg1"/>
              </a:solidFill>
            </a:endParaRPr>
          </a:p>
        </p:txBody>
      </p:sp>
      <p:graphicFrame>
        <p:nvGraphicFramePr>
          <p:cNvPr id="11" name="Chart 10"/>
          <p:cNvGraphicFramePr/>
          <p:nvPr>
            <p:extLst>
              <p:ext uri="{D42A27DB-BD31-4B8C-83A1-F6EECF244321}">
                <p14:modId xmlns:p14="http://schemas.microsoft.com/office/powerpoint/2010/main" val="429103495"/>
              </p:ext>
            </p:extLst>
          </p:nvPr>
        </p:nvGraphicFramePr>
        <p:xfrm>
          <a:off x="6117537" y="3428504"/>
          <a:ext cx="3098800" cy="22071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p:nvPr>
            <p:extLst>
              <p:ext uri="{D42A27DB-BD31-4B8C-83A1-F6EECF244321}">
                <p14:modId xmlns:p14="http://schemas.microsoft.com/office/powerpoint/2010/main" val="2053687687"/>
              </p:ext>
            </p:extLst>
          </p:nvPr>
        </p:nvGraphicFramePr>
        <p:xfrm>
          <a:off x="309968" y="4190999"/>
          <a:ext cx="3098800" cy="182188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9299246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Independent Samples (infinite)</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6/26/14</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14</a:t>
            </a:fld>
            <a:endParaRPr lang="en-US" dirty="0"/>
          </a:p>
        </p:txBody>
      </p:sp>
      <p:sp>
        <p:nvSpPr>
          <p:cNvPr id="8" name="Oval 7"/>
          <p:cNvSpPr/>
          <p:nvPr/>
        </p:nvSpPr>
        <p:spPr>
          <a:xfrm>
            <a:off x="1854200" y="1750556"/>
            <a:ext cx="4394200" cy="42623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Rectangle 6"/>
          <p:cNvSpPr/>
          <p:nvPr/>
        </p:nvSpPr>
        <p:spPr>
          <a:xfrm>
            <a:off x="6604000" y="1930400"/>
            <a:ext cx="431800" cy="33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234573" y="1930400"/>
            <a:ext cx="1744677" cy="1323439"/>
          </a:xfrm>
          <a:prstGeom prst="rect">
            <a:avLst/>
          </a:prstGeom>
          <a:noFill/>
        </p:spPr>
        <p:txBody>
          <a:bodyPr wrap="square" rtlCol="0">
            <a:spAutoFit/>
          </a:bodyPr>
          <a:lstStyle/>
          <a:p>
            <a:r>
              <a:rPr lang="en-US" sz="2000" dirty="0" smtClean="0"/>
              <a:t>‘response’ (the information we want from them)</a:t>
            </a:r>
            <a:endParaRPr lang="en-US" sz="2000" dirty="0"/>
          </a:p>
        </p:txBody>
      </p:sp>
      <p:sp>
        <p:nvSpPr>
          <p:cNvPr id="10" name="Oval 9"/>
          <p:cNvSpPr/>
          <p:nvPr/>
        </p:nvSpPr>
        <p:spPr>
          <a:xfrm>
            <a:off x="3408768" y="21171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1" name="Oval 10"/>
          <p:cNvSpPr/>
          <p:nvPr/>
        </p:nvSpPr>
        <p:spPr>
          <a:xfrm>
            <a:off x="3561168" y="22695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2" name="Oval 11"/>
          <p:cNvSpPr/>
          <p:nvPr/>
        </p:nvSpPr>
        <p:spPr>
          <a:xfrm>
            <a:off x="3713568" y="24219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3" name="Oval 12"/>
          <p:cNvSpPr/>
          <p:nvPr/>
        </p:nvSpPr>
        <p:spPr>
          <a:xfrm>
            <a:off x="3865968" y="25743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4" name="Oval 13"/>
          <p:cNvSpPr/>
          <p:nvPr/>
        </p:nvSpPr>
        <p:spPr>
          <a:xfrm>
            <a:off x="4018368" y="27267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5" name="Oval 14"/>
          <p:cNvSpPr/>
          <p:nvPr/>
        </p:nvSpPr>
        <p:spPr>
          <a:xfrm>
            <a:off x="4170768" y="28791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6" name="Oval 15"/>
          <p:cNvSpPr/>
          <p:nvPr/>
        </p:nvSpPr>
        <p:spPr>
          <a:xfrm>
            <a:off x="4323168" y="30315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7" name="Oval 16"/>
          <p:cNvSpPr/>
          <p:nvPr/>
        </p:nvSpPr>
        <p:spPr>
          <a:xfrm>
            <a:off x="4475568" y="31839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8" name="Oval 17"/>
          <p:cNvSpPr/>
          <p:nvPr/>
        </p:nvSpPr>
        <p:spPr>
          <a:xfrm>
            <a:off x="4627968" y="33363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9" name="Oval 18"/>
          <p:cNvSpPr/>
          <p:nvPr/>
        </p:nvSpPr>
        <p:spPr>
          <a:xfrm>
            <a:off x="4780368" y="34887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20" name="Oval 19"/>
          <p:cNvSpPr/>
          <p:nvPr/>
        </p:nvSpPr>
        <p:spPr>
          <a:xfrm>
            <a:off x="4932768" y="36411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21" name="Oval 20"/>
          <p:cNvSpPr/>
          <p:nvPr/>
        </p:nvSpPr>
        <p:spPr>
          <a:xfrm>
            <a:off x="2494368" y="27267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22" name="Oval 21"/>
          <p:cNvSpPr/>
          <p:nvPr/>
        </p:nvSpPr>
        <p:spPr>
          <a:xfrm>
            <a:off x="2646768" y="28791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23" name="Oval 22"/>
          <p:cNvSpPr/>
          <p:nvPr/>
        </p:nvSpPr>
        <p:spPr>
          <a:xfrm>
            <a:off x="2799168" y="30315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24" name="Oval 23"/>
          <p:cNvSpPr/>
          <p:nvPr/>
        </p:nvSpPr>
        <p:spPr>
          <a:xfrm>
            <a:off x="2951568" y="31839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25" name="Oval 24"/>
          <p:cNvSpPr/>
          <p:nvPr/>
        </p:nvSpPr>
        <p:spPr>
          <a:xfrm>
            <a:off x="3103968" y="33363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26" name="Oval 25"/>
          <p:cNvSpPr/>
          <p:nvPr/>
        </p:nvSpPr>
        <p:spPr>
          <a:xfrm>
            <a:off x="3256368" y="34887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27" name="Oval 26"/>
          <p:cNvSpPr/>
          <p:nvPr/>
        </p:nvSpPr>
        <p:spPr>
          <a:xfrm>
            <a:off x="3408768" y="36411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28" name="Oval 27"/>
          <p:cNvSpPr/>
          <p:nvPr/>
        </p:nvSpPr>
        <p:spPr>
          <a:xfrm>
            <a:off x="3561168" y="37935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29" name="Oval 28"/>
          <p:cNvSpPr/>
          <p:nvPr/>
        </p:nvSpPr>
        <p:spPr>
          <a:xfrm>
            <a:off x="3713568" y="39459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30" name="Oval 29"/>
          <p:cNvSpPr/>
          <p:nvPr/>
        </p:nvSpPr>
        <p:spPr>
          <a:xfrm>
            <a:off x="3865968" y="40983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31" name="Oval 30"/>
          <p:cNvSpPr/>
          <p:nvPr/>
        </p:nvSpPr>
        <p:spPr>
          <a:xfrm>
            <a:off x="4018368" y="42507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32" name="Oval 31"/>
          <p:cNvSpPr/>
          <p:nvPr/>
        </p:nvSpPr>
        <p:spPr>
          <a:xfrm>
            <a:off x="2062568" y="35141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33" name="Oval 32"/>
          <p:cNvSpPr/>
          <p:nvPr/>
        </p:nvSpPr>
        <p:spPr>
          <a:xfrm>
            <a:off x="2214968" y="36665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34" name="Oval 33"/>
          <p:cNvSpPr/>
          <p:nvPr/>
        </p:nvSpPr>
        <p:spPr>
          <a:xfrm>
            <a:off x="2367368" y="38189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35" name="Oval 34"/>
          <p:cNvSpPr/>
          <p:nvPr/>
        </p:nvSpPr>
        <p:spPr>
          <a:xfrm>
            <a:off x="2519768" y="39713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36" name="Oval 35"/>
          <p:cNvSpPr/>
          <p:nvPr/>
        </p:nvSpPr>
        <p:spPr>
          <a:xfrm>
            <a:off x="2672168" y="41237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37" name="Oval 36"/>
          <p:cNvSpPr/>
          <p:nvPr/>
        </p:nvSpPr>
        <p:spPr>
          <a:xfrm>
            <a:off x="2824568" y="42761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38" name="Oval 37"/>
          <p:cNvSpPr/>
          <p:nvPr/>
        </p:nvSpPr>
        <p:spPr>
          <a:xfrm>
            <a:off x="2976968" y="44285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39" name="Oval 38"/>
          <p:cNvSpPr/>
          <p:nvPr/>
        </p:nvSpPr>
        <p:spPr>
          <a:xfrm>
            <a:off x="3129368" y="45809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40" name="Oval 39"/>
          <p:cNvSpPr/>
          <p:nvPr/>
        </p:nvSpPr>
        <p:spPr>
          <a:xfrm>
            <a:off x="3281768" y="47333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41" name="Oval 40"/>
          <p:cNvSpPr/>
          <p:nvPr/>
        </p:nvSpPr>
        <p:spPr>
          <a:xfrm>
            <a:off x="3434168" y="48857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42" name="Oval 41"/>
          <p:cNvSpPr/>
          <p:nvPr/>
        </p:nvSpPr>
        <p:spPr>
          <a:xfrm>
            <a:off x="3586568" y="50381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65" name="Oval 64"/>
          <p:cNvSpPr/>
          <p:nvPr/>
        </p:nvSpPr>
        <p:spPr>
          <a:xfrm>
            <a:off x="2731152" y="21459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66" name="Oval 65"/>
          <p:cNvSpPr/>
          <p:nvPr/>
        </p:nvSpPr>
        <p:spPr>
          <a:xfrm>
            <a:off x="2883552" y="22983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67" name="Oval 66"/>
          <p:cNvSpPr/>
          <p:nvPr/>
        </p:nvSpPr>
        <p:spPr>
          <a:xfrm>
            <a:off x="3035952" y="24507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68" name="Oval 67"/>
          <p:cNvSpPr/>
          <p:nvPr/>
        </p:nvSpPr>
        <p:spPr>
          <a:xfrm>
            <a:off x="3188352" y="26031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69" name="Oval 68"/>
          <p:cNvSpPr/>
          <p:nvPr/>
        </p:nvSpPr>
        <p:spPr>
          <a:xfrm>
            <a:off x="3340752" y="27555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70" name="Oval 69"/>
          <p:cNvSpPr/>
          <p:nvPr/>
        </p:nvSpPr>
        <p:spPr>
          <a:xfrm>
            <a:off x="3493152" y="29079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71" name="Oval 70"/>
          <p:cNvSpPr/>
          <p:nvPr/>
        </p:nvSpPr>
        <p:spPr>
          <a:xfrm>
            <a:off x="3645552" y="30603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72" name="Oval 71"/>
          <p:cNvSpPr/>
          <p:nvPr/>
        </p:nvSpPr>
        <p:spPr>
          <a:xfrm>
            <a:off x="3797952" y="32127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73" name="Oval 72"/>
          <p:cNvSpPr/>
          <p:nvPr/>
        </p:nvSpPr>
        <p:spPr>
          <a:xfrm>
            <a:off x="3950352" y="33651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74" name="Oval 73"/>
          <p:cNvSpPr/>
          <p:nvPr/>
        </p:nvSpPr>
        <p:spPr>
          <a:xfrm>
            <a:off x="4102752" y="35175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75" name="Oval 74"/>
          <p:cNvSpPr/>
          <p:nvPr/>
        </p:nvSpPr>
        <p:spPr>
          <a:xfrm>
            <a:off x="4255152" y="36699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76" name="Oval 75"/>
          <p:cNvSpPr/>
          <p:nvPr/>
        </p:nvSpPr>
        <p:spPr>
          <a:xfrm>
            <a:off x="4407552" y="38223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77" name="Oval 76"/>
          <p:cNvSpPr/>
          <p:nvPr/>
        </p:nvSpPr>
        <p:spPr>
          <a:xfrm>
            <a:off x="2214968" y="30857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78" name="Oval 77"/>
          <p:cNvSpPr/>
          <p:nvPr/>
        </p:nvSpPr>
        <p:spPr>
          <a:xfrm>
            <a:off x="4559952" y="39747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83" name="Oval 82"/>
          <p:cNvSpPr/>
          <p:nvPr/>
        </p:nvSpPr>
        <p:spPr>
          <a:xfrm>
            <a:off x="2367368" y="32381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84" name="Oval 83"/>
          <p:cNvSpPr/>
          <p:nvPr/>
        </p:nvSpPr>
        <p:spPr>
          <a:xfrm>
            <a:off x="2519768" y="33905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85" name="Oval 84"/>
          <p:cNvSpPr/>
          <p:nvPr/>
        </p:nvSpPr>
        <p:spPr>
          <a:xfrm>
            <a:off x="2672168" y="35429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86" name="Oval 85"/>
          <p:cNvSpPr/>
          <p:nvPr/>
        </p:nvSpPr>
        <p:spPr>
          <a:xfrm>
            <a:off x="2824568" y="36953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87" name="Oval 86"/>
          <p:cNvSpPr/>
          <p:nvPr/>
        </p:nvSpPr>
        <p:spPr>
          <a:xfrm>
            <a:off x="2976968" y="38477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88" name="Oval 87"/>
          <p:cNvSpPr/>
          <p:nvPr/>
        </p:nvSpPr>
        <p:spPr>
          <a:xfrm>
            <a:off x="3129368" y="40001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89" name="Oval 88"/>
          <p:cNvSpPr/>
          <p:nvPr/>
        </p:nvSpPr>
        <p:spPr>
          <a:xfrm>
            <a:off x="3281768" y="41525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90" name="Oval 89"/>
          <p:cNvSpPr/>
          <p:nvPr/>
        </p:nvSpPr>
        <p:spPr>
          <a:xfrm>
            <a:off x="3434168" y="43049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91" name="Oval 90"/>
          <p:cNvSpPr/>
          <p:nvPr/>
        </p:nvSpPr>
        <p:spPr>
          <a:xfrm>
            <a:off x="3586568" y="44573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92" name="Oval 91"/>
          <p:cNvSpPr/>
          <p:nvPr/>
        </p:nvSpPr>
        <p:spPr>
          <a:xfrm>
            <a:off x="3738968" y="46097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93" name="Oval 92"/>
          <p:cNvSpPr/>
          <p:nvPr/>
        </p:nvSpPr>
        <p:spPr>
          <a:xfrm>
            <a:off x="3891368" y="47621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94" name="Oval 93"/>
          <p:cNvSpPr/>
          <p:nvPr/>
        </p:nvSpPr>
        <p:spPr>
          <a:xfrm>
            <a:off x="4043768" y="4914584"/>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95" name="Oval 94"/>
          <p:cNvSpPr/>
          <p:nvPr/>
        </p:nvSpPr>
        <p:spPr>
          <a:xfrm>
            <a:off x="4111783" y="1824711"/>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96" name="Oval 95"/>
          <p:cNvSpPr/>
          <p:nvPr/>
        </p:nvSpPr>
        <p:spPr>
          <a:xfrm>
            <a:off x="4264183" y="1977111"/>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97" name="Oval 96"/>
          <p:cNvSpPr/>
          <p:nvPr/>
        </p:nvSpPr>
        <p:spPr>
          <a:xfrm>
            <a:off x="4416583" y="2129511"/>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98" name="Oval 97"/>
          <p:cNvSpPr/>
          <p:nvPr/>
        </p:nvSpPr>
        <p:spPr>
          <a:xfrm>
            <a:off x="4568983" y="2281911"/>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99" name="Oval 98"/>
          <p:cNvSpPr/>
          <p:nvPr/>
        </p:nvSpPr>
        <p:spPr>
          <a:xfrm>
            <a:off x="4721383" y="2434311"/>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00" name="Oval 99"/>
          <p:cNvSpPr/>
          <p:nvPr/>
        </p:nvSpPr>
        <p:spPr>
          <a:xfrm>
            <a:off x="4873783" y="2586711"/>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01" name="Oval 100"/>
          <p:cNvSpPr/>
          <p:nvPr/>
        </p:nvSpPr>
        <p:spPr>
          <a:xfrm>
            <a:off x="5026183" y="2739111"/>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02" name="Oval 101"/>
          <p:cNvSpPr/>
          <p:nvPr/>
        </p:nvSpPr>
        <p:spPr>
          <a:xfrm>
            <a:off x="5178583" y="2891511"/>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03" name="Oval 102"/>
          <p:cNvSpPr/>
          <p:nvPr/>
        </p:nvSpPr>
        <p:spPr>
          <a:xfrm>
            <a:off x="5330983" y="3043911"/>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graphicFrame>
        <p:nvGraphicFramePr>
          <p:cNvPr id="104" name="Chart 103"/>
          <p:cNvGraphicFramePr/>
          <p:nvPr>
            <p:extLst>
              <p:ext uri="{D42A27DB-BD31-4B8C-83A1-F6EECF244321}">
                <p14:modId xmlns:p14="http://schemas.microsoft.com/office/powerpoint/2010/main" val="2462303967"/>
              </p:ext>
            </p:extLst>
          </p:nvPr>
        </p:nvGraphicFramePr>
        <p:xfrm>
          <a:off x="6117537" y="3428504"/>
          <a:ext cx="3098800" cy="22071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5" name="Chart 104"/>
          <p:cNvGraphicFramePr/>
          <p:nvPr>
            <p:extLst>
              <p:ext uri="{D42A27DB-BD31-4B8C-83A1-F6EECF244321}">
                <p14:modId xmlns:p14="http://schemas.microsoft.com/office/powerpoint/2010/main" val="781736205"/>
              </p:ext>
            </p:extLst>
          </p:nvPr>
        </p:nvGraphicFramePr>
        <p:xfrm>
          <a:off x="309968" y="4190999"/>
          <a:ext cx="3098800" cy="1821887"/>
        </p:xfrm>
        <a:graphic>
          <a:graphicData uri="http://schemas.openxmlformats.org/drawingml/2006/chart">
            <c:chart xmlns:c="http://schemas.openxmlformats.org/drawingml/2006/chart" xmlns:r="http://schemas.openxmlformats.org/officeDocument/2006/relationships" r:id="rId4"/>
          </a:graphicData>
        </a:graphic>
      </p:graphicFrame>
      <p:sp>
        <p:nvSpPr>
          <p:cNvPr id="2" name="Right Arrow 1"/>
          <p:cNvSpPr/>
          <p:nvPr/>
        </p:nvSpPr>
        <p:spPr>
          <a:xfrm>
            <a:off x="3552137" y="4679070"/>
            <a:ext cx="2696263" cy="51145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8159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Sampling Error</a:t>
            </a:r>
            <a:endParaRPr lang="en-US" dirty="0"/>
          </a:p>
        </p:txBody>
      </p:sp>
      <p:sp>
        <p:nvSpPr>
          <p:cNvPr id="3" name="Content Placeholder 2"/>
          <p:cNvSpPr>
            <a:spLocks noGrp="1"/>
          </p:cNvSpPr>
          <p:nvPr>
            <p:ph idx="1"/>
          </p:nvPr>
        </p:nvSpPr>
        <p:spPr/>
        <p:txBody>
          <a:bodyPr/>
          <a:lstStyle/>
          <a:p>
            <a:pPr marL="0" indent="0">
              <a:buNone/>
            </a:pPr>
            <a:r>
              <a:rPr lang="en-US" dirty="0" smtClean="0"/>
              <a:t>Generally </a:t>
            </a:r>
            <a:r>
              <a:rPr lang="en-US" dirty="0"/>
              <a:t>decreases as the sample size increases (but not proportionally)</a:t>
            </a:r>
          </a:p>
          <a:p>
            <a:pPr marL="0" indent="0">
              <a:buNone/>
            </a:pPr>
            <a:r>
              <a:rPr lang="en-US" dirty="0" smtClean="0"/>
              <a:t>Depends </a:t>
            </a:r>
            <a:r>
              <a:rPr lang="en-US" dirty="0"/>
              <a:t>on the </a:t>
            </a:r>
            <a:r>
              <a:rPr lang="en-US" i="1" dirty="0"/>
              <a:t>variability of the characteristic of interest </a:t>
            </a:r>
            <a:r>
              <a:rPr lang="en-US" dirty="0"/>
              <a:t>in the </a:t>
            </a:r>
            <a:r>
              <a:rPr lang="en-US" dirty="0" smtClean="0"/>
              <a:t>population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375280532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‘Systematic Bias’ in Sampling </a:t>
            </a:r>
            <a:endParaRPr lang="en-US" dirty="0"/>
          </a:p>
        </p:txBody>
      </p:sp>
      <p:sp>
        <p:nvSpPr>
          <p:cNvPr id="3" name="Content Placeholder 2"/>
          <p:cNvSpPr>
            <a:spLocks noGrp="1"/>
          </p:cNvSpPr>
          <p:nvPr>
            <p:ph idx="1"/>
          </p:nvPr>
        </p:nvSpPr>
        <p:spPr/>
        <p:txBody>
          <a:bodyPr/>
          <a:lstStyle/>
          <a:p>
            <a:pPr marL="0" indent="0">
              <a:buNone/>
            </a:pPr>
            <a:r>
              <a:rPr lang="en-US" i="1" dirty="0" smtClean="0"/>
              <a:t>Does not </a:t>
            </a:r>
            <a:r>
              <a:rPr lang="en-US" dirty="0" smtClean="0"/>
              <a:t>decrease </a:t>
            </a:r>
            <a:r>
              <a:rPr lang="en-US" dirty="0"/>
              <a:t>as the sample size increases (but not proportionally)</a:t>
            </a:r>
          </a:p>
          <a:p>
            <a:pPr marL="0" indent="0">
              <a:buNone/>
            </a:pPr>
            <a:r>
              <a:rPr lang="en-US" dirty="0" smtClean="0"/>
              <a:t>Depends on </a:t>
            </a:r>
            <a:r>
              <a:rPr lang="en-US" i="1" dirty="0" smtClean="0"/>
              <a:t>assumptions made by the experimenter </a:t>
            </a:r>
            <a:r>
              <a:rPr lang="en-US" dirty="0" smtClean="0"/>
              <a:t>about the population</a:t>
            </a: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37802282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Good Sample?</a:t>
            </a:r>
            <a:endParaRPr lang="en-US" dirty="0"/>
          </a:p>
        </p:txBody>
      </p:sp>
      <p:sp>
        <p:nvSpPr>
          <p:cNvPr id="3" name="Content Placeholder 2"/>
          <p:cNvSpPr>
            <a:spLocks noGrp="1"/>
          </p:cNvSpPr>
          <p:nvPr>
            <p:ph idx="1"/>
          </p:nvPr>
        </p:nvSpPr>
        <p:spPr/>
        <p:txBody>
          <a:bodyPr/>
          <a:lstStyle/>
          <a:p>
            <a:pPr marL="0" indent="0">
              <a:buNone/>
            </a:pPr>
            <a:r>
              <a:rPr lang="en-US" dirty="0" smtClean="0"/>
              <a:t>Representative of the population</a:t>
            </a:r>
          </a:p>
          <a:p>
            <a:pPr marL="0" indent="0">
              <a:buNone/>
            </a:pPr>
            <a:r>
              <a:rPr lang="en-US" dirty="0" smtClean="0"/>
              <a:t>(Along dimensions that matter to the question being asked)</a:t>
            </a:r>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pic>
        <p:nvPicPr>
          <p:cNvPr id="8" name="Picture 7" descr="Screen Shot 2014-01-22 at 1.14.06 PM.png"/>
          <p:cNvPicPr>
            <a:picLocks noChangeAspect="1"/>
          </p:cNvPicPr>
          <p:nvPr/>
        </p:nvPicPr>
        <p:blipFill rotWithShape="1">
          <a:blip r:embed="rId3">
            <a:extLst>
              <a:ext uri="{28A0092B-C50C-407E-A947-70E740481C1C}">
                <a14:useLocalDpi xmlns:a14="http://schemas.microsoft.com/office/drawing/2010/main" val="0"/>
              </a:ext>
            </a:extLst>
          </a:blip>
          <a:srcRect b="34588"/>
          <a:stretch/>
        </p:blipFill>
        <p:spPr>
          <a:xfrm>
            <a:off x="-790067" y="3363842"/>
            <a:ext cx="7346411" cy="2863287"/>
          </a:xfrm>
          <a:prstGeom prst="rect">
            <a:avLst/>
          </a:prstGeom>
        </p:spPr>
      </p:pic>
      <p:sp>
        <p:nvSpPr>
          <p:cNvPr id="7" name="TextBox 6"/>
          <p:cNvSpPr txBox="1"/>
          <p:nvPr/>
        </p:nvSpPr>
        <p:spPr>
          <a:xfrm>
            <a:off x="5837027" y="3363842"/>
            <a:ext cx="3263215" cy="1754327"/>
          </a:xfrm>
          <a:prstGeom prst="rect">
            <a:avLst/>
          </a:prstGeom>
          <a:solidFill>
            <a:schemeClr val="bg1"/>
          </a:solidFill>
        </p:spPr>
        <p:txBody>
          <a:bodyPr wrap="square" rtlCol="0">
            <a:spAutoFit/>
          </a:bodyPr>
          <a:lstStyle/>
          <a:p>
            <a:r>
              <a:rPr lang="en-US" dirty="0" smtClean="0"/>
              <a:t>Figure 1: </a:t>
            </a:r>
            <a:r>
              <a:rPr lang="en-US" dirty="0" err="1" smtClean="0"/>
              <a:t>Kravitz</a:t>
            </a:r>
            <a:r>
              <a:rPr lang="en-US" dirty="0" smtClean="0"/>
              <a:t> </a:t>
            </a:r>
            <a:r>
              <a:rPr lang="en-US" i="1" dirty="0" smtClean="0"/>
              <a:t>et al</a:t>
            </a:r>
            <a:r>
              <a:rPr lang="en-US" dirty="0" smtClean="0"/>
              <a:t>, (2004) Evidence-based medicine, heterogeneity of treatment effects, and the trouble with averages. </a:t>
            </a:r>
            <a:r>
              <a:rPr lang="en-US" i="1" dirty="0" smtClean="0"/>
              <a:t>The Milbank Quarterly</a:t>
            </a:r>
            <a:r>
              <a:rPr lang="en-US" dirty="0" smtClean="0"/>
              <a:t> </a:t>
            </a:r>
            <a:r>
              <a:rPr lang="en-US" b="1" dirty="0" smtClean="0"/>
              <a:t>82</a:t>
            </a:r>
            <a:r>
              <a:rPr lang="en-US" dirty="0" smtClean="0"/>
              <a:t>(4):661-687</a:t>
            </a:r>
            <a:endParaRPr lang="en-US" dirty="0"/>
          </a:p>
        </p:txBody>
      </p:sp>
    </p:spTree>
    <p:extLst>
      <p:ext uri="{BB962C8B-B14F-4D97-AF65-F5344CB8AC3E}">
        <p14:creationId xmlns:p14="http://schemas.microsoft.com/office/powerpoint/2010/main" val="34966550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br>
              <a:rPr lang="en-US" dirty="0" smtClean="0"/>
            </a:br>
            <a:r>
              <a:rPr lang="en-US" dirty="0" smtClean="0"/>
              <a:t>Medical Treatment Studies</a:t>
            </a:r>
            <a:endParaRPr lang="en-US" dirty="0"/>
          </a:p>
        </p:txBody>
      </p:sp>
      <p:sp>
        <p:nvSpPr>
          <p:cNvPr id="3" name="Content Placeholder 2"/>
          <p:cNvSpPr>
            <a:spLocks noGrp="1"/>
          </p:cNvSpPr>
          <p:nvPr>
            <p:ph idx="1"/>
          </p:nvPr>
        </p:nvSpPr>
        <p:spPr/>
        <p:txBody>
          <a:bodyPr/>
          <a:lstStyle/>
          <a:p>
            <a:pPr marL="0" indent="0">
              <a:buNone/>
            </a:pPr>
            <a:r>
              <a:rPr lang="en-US" dirty="0" smtClean="0"/>
              <a:t>For medical treatment we care about</a:t>
            </a:r>
          </a:p>
          <a:p>
            <a:pPr marL="0" indent="0">
              <a:buNone/>
            </a:pPr>
            <a:endParaRPr lang="en-US" dirty="0" smtClean="0"/>
          </a:p>
          <a:p>
            <a:pPr marL="0" indent="0">
              <a:buNone/>
            </a:pPr>
            <a:r>
              <a:rPr lang="en-US" i="1" dirty="0" smtClean="0"/>
              <a:t>Risk without treatment </a:t>
            </a:r>
            <a:r>
              <a:rPr lang="en-US" dirty="0" smtClean="0"/>
              <a:t>(baseline risk if untreated)</a:t>
            </a:r>
          </a:p>
          <a:p>
            <a:pPr marL="0" indent="0">
              <a:buNone/>
            </a:pPr>
            <a:r>
              <a:rPr lang="en-US" i="1" dirty="0" smtClean="0"/>
              <a:t>Responsiveness &amp; Vulnerability  to treatment  </a:t>
            </a:r>
            <a:r>
              <a:rPr lang="en-US" dirty="0" smtClean="0"/>
              <a:t>(could be affected by  biological or environmental differences) One is </a:t>
            </a:r>
            <a:r>
              <a:rPr lang="en-US" dirty="0" err="1" smtClean="0"/>
              <a:t>neg</a:t>
            </a:r>
            <a:r>
              <a:rPr lang="en-US" dirty="0" smtClean="0"/>
              <a:t>; one pos. </a:t>
            </a:r>
          </a:p>
          <a:p>
            <a:pPr marL="0" indent="0">
              <a:buNone/>
            </a:pPr>
            <a:endParaRPr lang="en-US" dirty="0" smtClean="0"/>
          </a:p>
          <a:p>
            <a:pPr marL="0" indent="0">
              <a:buNone/>
            </a:pPr>
            <a:endParaRPr lang="en-US" i="1"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21404630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a:spLocks noChangeArrowheads="1"/>
          </p:cNvSpPr>
          <p:nvPr/>
        </p:nvSpPr>
        <p:spPr bwMode="auto">
          <a:xfrm>
            <a:off x="-2675304" y="841182"/>
            <a:ext cx="14079125" cy="5347908"/>
          </a:xfrm>
          <a:prstGeom prst="ellipse">
            <a:avLst/>
          </a:prstGeom>
          <a:solidFill>
            <a:srgbClr val="FFFF75">
              <a:alpha val="2500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5821321" y="1980930"/>
            <a:ext cx="3330851" cy="461665"/>
          </a:xfrm>
          <a:prstGeom prst="rect">
            <a:avLst/>
          </a:prstGeom>
          <a:noFill/>
        </p:spPr>
        <p:txBody>
          <a:bodyPr wrap="square" rtlCol="0">
            <a:spAutoFit/>
          </a:bodyPr>
          <a:lstStyle/>
          <a:p>
            <a:r>
              <a:rPr lang="en-US" sz="2400" dirty="0" smtClean="0"/>
              <a:t>General Population</a:t>
            </a:r>
            <a:endParaRPr lang="en-US" sz="2400" dirty="0"/>
          </a:p>
        </p:txBody>
      </p:sp>
      <p:sp>
        <p:nvSpPr>
          <p:cNvPr id="4" name="Title 1"/>
          <p:cNvSpPr txBox="1">
            <a:spLocks/>
          </p:cNvSpPr>
          <p:nvPr/>
        </p:nvSpPr>
        <p:spPr>
          <a:xfrm>
            <a:off x="954132" y="310162"/>
            <a:ext cx="6280441" cy="990107"/>
          </a:xfrm>
          <a:prstGeom prst="rect">
            <a:avLst/>
          </a:prstGeom>
        </p:spPr>
        <p:txBody>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dirty="0" smtClean="0"/>
              <a:t>Example: Lyme Disease</a:t>
            </a:r>
            <a:endParaRPr lang="en-US" dirty="0"/>
          </a:p>
        </p:txBody>
      </p:sp>
    </p:spTree>
    <p:extLst>
      <p:ext uri="{BB962C8B-B14F-4D97-AF65-F5344CB8AC3E}">
        <p14:creationId xmlns:p14="http://schemas.microsoft.com/office/powerpoint/2010/main" val="2229059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Background</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174677874"/>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234699724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a:spLocks noChangeArrowheads="1"/>
          </p:cNvSpPr>
          <p:nvPr/>
        </p:nvSpPr>
        <p:spPr bwMode="auto">
          <a:xfrm>
            <a:off x="-2675304" y="841182"/>
            <a:ext cx="14079125" cy="5347908"/>
          </a:xfrm>
          <a:prstGeom prst="ellipse">
            <a:avLst/>
          </a:prstGeom>
          <a:solidFill>
            <a:srgbClr val="FFFF75">
              <a:alpha val="2500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Oval 3"/>
          <p:cNvSpPr/>
          <p:nvPr/>
        </p:nvSpPr>
        <p:spPr>
          <a:xfrm>
            <a:off x="447098" y="949290"/>
            <a:ext cx="5191794" cy="5097982"/>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p:cNvSpPr txBox="1"/>
          <p:nvPr/>
        </p:nvSpPr>
        <p:spPr>
          <a:xfrm>
            <a:off x="1497203" y="44773"/>
            <a:ext cx="5123499" cy="830997"/>
          </a:xfrm>
          <a:prstGeom prst="rect">
            <a:avLst/>
          </a:prstGeom>
          <a:noFill/>
        </p:spPr>
        <p:txBody>
          <a:bodyPr wrap="square" rtlCol="0">
            <a:spAutoFit/>
          </a:bodyPr>
          <a:lstStyle/>
          <a:p>
            <a:r>
              <a:rPr lang="en-US" sz="2400" dirty="0" smtClean="0"/>
              <a:t>The CDC Estimates 300,000 per year contract Lyme disease </a:t>
            </a:r>
            <a:endParaRPr lang="en-US" sz="2400" dirty="0"/>
          </a:p>
        </p:txBody>
      </p:sp>
    </p:spTree>
    <p:extLst>
      <p:ext uri="{BB962C8B-B14F-4D97-AF65-F5344CB8AC3E}">
        <p14:creationId xmlns:p14="http://schemas.microsoft.com/office/powerpoint/2010/main" val="6315617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a:spLocks noChangeArrowheads="1"/>
          </p:cNvSpPr>
          <p:nvPr/>
        </p:nvSpPr>
        <p:spPr bwMode="auto">
          <a:xfrm>
            <a:off x="-2675304" y="841182"/>
            <a:ext cx="14079125" cy="5347908"/>
          </a:xfrm>
          <a:prstGeom prst="ellipse">
            <a:avLst/>
          </a:prstGeom>
          <a:solidFill>
            <a:srgbClr val="FFFF75">
              <a:alpha val="2500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Oval 3"/>
          <p:cNvSpPr/>
          <p:nvPr/>
        </p:nvSpPr>
        <p:spPr>
          <a:xfrm>
            <a:off x="447098" y="949290"/>
            <a:ext cx="5191794" cy="5097982"/>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p:cNvSpPr txBox="1"/>
          <p:nvPr/>
        </p:nvSpPr>
        <p:spPr>
          <a:xfrm>
            <a:off x="4857936" y="3094971"/>
            <a:ext cx="3978674" cy="2308324"/>
          </a:xfrm>
          <a:prstGeom prst="rect">
            <a:avLst/>
          </a:prstGeom>
          <a:noFill/>
        </p:spPr>
        <p:txBody>
          <a:bodyPr wrap="square" rtlCol="0">
            <a:spAutoFit/>
          </a:bodyPr>
          <a:lstStyle/>
          <a:p>
            <a:pPr algn="ctr"/>
            <a:r>
              <a:rPr lang="en-US" sz="2400" dirty="0" smtClean="0"/>
              <a:t>Our study (yellow circle) examines 3090 individuals drawn from those with chronic Lyme disease, a population that has not been studied previously</a:t>
            </a:r>
            <a:endParaRPr lang="en-US" sz="2400" dirty="0"/>
          </a:p>
        </p:txBody>
      </p:sp>
      <p:sp>
        <p:nvSpPr>
          <p:cNvPr id="16" name="Oval 15"/>
          <p:cNvSpPr/>
          <p:nvPr/>
        </p:nvSpPr>
        <p:spPr>
          <a:xfrm>
            <a:off x="4222930" y="3415008"/>
            <a:ext cx="51918" cy="50980"/>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4" name="Straight Connector 23"/>
          <p:cNvCxnSpPr/>
          <p:nvPr/>
        </p:nvCxnSpPr>
        <p:spPr>
          <a:xfrm>
            <a:off x="4407422" y="3415008"/>
            <a:ext cx="653643" cy="0"/>
          </a:xfrm>
          <a:prstGeom prst="line">
            <a:avLst/>
          </a:prstGeom>
        </p:spPr>
        <p:style>
          <a:lnRef idx="1">
            <a:schemeClr val="accent5"/>
          </a:lnRef>
          <a:fillRef idx="0">
            <a:schemeClr val="accent5"/>
          </a:fillRef>
          <a:effectRef idx="0">
            <a:schemeClr val="accent5"/>
          </a:effectRef>
          <a:fontRef idx="minor">
            <a:schemeClr val="tx1"/>
          </a:fontRef>
        </p:style>
      </p:cxnSp>
      <p:sp>
        <p:nvSpPr>
          <p:cNvPr id="18" name="TextBox 17"/>
          <p:cNvSpPr txBox="1"/>
          <p:nvPr/>
        </p:nvSpPr>
        <p:spPr>
          <a:xfrm>
            <a:off x="1497203" y="44773"/>
            <a:ext cx="5123499" cy="830997"/>
          </a:xfrm>
          <a:prstGeom prst="rect">
            <a:avLst/>
          </a:prstGeom>
          <a:noFill/>
        </p:spPr>
        <p:txBody>
          <a:bodyPr wrap="square" rtlCol="0">
            <a:spAutoFit/>
          </a:bodyPr>
          <a:lstStyle/>
          <a:p>
            <a:r>
              <a:rPr lang="en-US" sz="2400" dirty="0" smtClean="0"/>
              <a:t>The CDC Estimates 300,000 per year contract Lyme disease </a:t>
            </a:r>
            <a:endParaRPr lang="en-US" sz="2400" dirty="0"/>
          </a:p>
        </p:txBody>
      </p:sp>
      <p:sp>
        <p:nvSpPr>
          <p:cNvPr id="27" name="Oval 26"/>
          <p:cNvSpPr/>
          <p:nvPr/>
        </p:nvSpPr>
        <p:spPr>
          <a:xfrm>
            <a:off x="4111226" y="3315127"/>
            <a:ext cx="316699" cy="310977"/>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3336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Using Secondary Data for Verification</a:t>
            </a:r>
            <a:endParaRPr lang="en-US" dirty="0"/>
          </a:p>
        </p:txBody>
      </p:sp>
      <p:sp>
        <p:nvSpPr>
          <p:cNvPr id="3" name="Content Placeholder 2"/>
          <p:cNvSpPr>
            <a:spLocks noGrp="1"/>
          </p:cNvSpPr>
          <p:nvPr>
            <p:ph idx="1"/>
          </p:nvPr>
        </p:nvSpPr>
        <p:spPr/>
        <p:txBody>
          <a:bodyPr/>
          <a:lstStyle/>
          <a:p>
            <a:pPr marL="0" indent="0">
              <a:buNone/>
            </a:pPr>
            <a:r>
              <a:rPr lang="en-US" dirty="0" smtClean="0"/>
              <a:t>How do you determine the quality of the sample you have?</a:t>
            </a:r>
          </a:p>
          <a:p>
            <a:pPr>
              <a:buFontTx/>
              <a:buChar char="-"/>
            </a:pPr>
            <a:r>
              <a:rPr lang="en-US" dirty="0" smtClean="0"/>
              <a:t>Compare demographics to ‘known, good’ samples (</a:t>
            </a:r>
            <a:r>
              <a:rPr lang="en-US" i="1" dirty="0" smtClean="0"/>
              <a:t>e.g.</a:t>
            </a:r>
            <a:r>
              <a:rPr lang="en-US" dirty="0" smtClean="0"/>
              <a:t>, census data)</a:t>
            </a:r>
          </a:p>
          <a:p>
            <a:pPr>
              <a:buFontTx/>
              <a:buChar char="-"/>
            </a:pPr>
            <a:r>
              <a:rPr lang="en-US" dirty="0" smtClean="0"/>
              <a:t>Needs to relate to variables of interest</a:t>
            </a:r>
          </a:p>
          <a:p>
            <a:pPr>
              <a:buFontTx/>
              <a:buChar cha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107425673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a:spLocks noChangeArrowheads="1"/>
          </p:cNvSpPr>
          <p:nvPr/>
        </p:nvSpPr>
        <p:spPr bwMode="auto">
          <a:xfrm>
            <a:off x="-2675304" y="841182"/>
            <a:ext cx="14079125" cy="5347908"/>
          </a:xfrm>
          <a:prstGeom prst="ellipse">
            <a:avLst/>
          </a:prstGeom>
          <a:solidFill>
            <a:srgbClr val="FFFF75">
              <a:alpha val="2500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Oval 3"/>
          <p:cNvSpPr/>
          <p:nvPr/>
        </p:nvSpPr>
        <p:spPr>
          <a:xfrm>
            <a:off x="447098" y="949290"/>
            <a:ext cx="5191794" cy="5097982"/>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p:cNvSpPr/>
          <p:nvPr/>
        </p:nvSpPr>
        <p:spPr>
          <a:xfrm>
            <a:off x="2877906" y="3865429"/>
            <a:ext cx="519179" cy="5097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extBox 6"/>
          <p:cNvSpPr txBox="1"/>
          <p:nvPr/>
        </p:nvSpPr>
        <p:spPr>
          <a:xfrm>
            <a:off x="786819" y="2265660"/>
            <a:ext cx="4702050" cy="1200328"/>
          </a:xfrm>
          <a:prstGeom prst="rect">
            <a:avLst/>
          </a:prstGeom>
          <a:noFill/>
        </p:spPr>
        <p:txBody>
          <a:bodyPr wrap="square" rtlCol="0">
            <a:spAutoFit/>
          </a:bodyPr>
          <a:lstStyle/>
          <a:p>
            <a:pPr algn="ctr"/>
            <a:r>
              <a:rPr lang="en-US" sz="2400" dirty="0"/>
              <a:t>T</a:t>
            </a:r>
            <a:r>
              <a:rPr lang="en-US" sz="2400" dirty="0" smtClean="0"/>
              <a:t>he 5,000 cases on which our current understanding of Lyme Disease is based</a:t>
            </a:r>
            <a:endParaRPr lang="en-US" sz="2400" dirty="0"/>
          </a:p>
        </p:txBody>
      </p:sp>
      <p:sp>
        <p:nvSpPr>
          <p:cNvPr id="16" name="Oval 15"/>
          <p:cNvSpPr/>
          <p:nvPr/>
        </p:nvSpPr>
        <p:spPr>
          <a:xfrm>
            <a:off x="4222930" y="3415008"/>
            <a:ext cx="51918" cy="50980"/>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7" name="Straight Connector 16"/>
          <p:cNvCxnSpPr>
            <a:endCxn id="7" idx="2"/>
          </p:cNvCxnSpPr>
          <p:nvPr/>
        </p:nvCxnSpPr>
        <p:spPr>
          <a:xfrm flipV="1">
            <a:off x="3137844" y="3465988"/>
            <a:ext cx="0" cy="259345"/>
          </a:xfrm>
          <a:prstGeom prst="line">
            <a:avLst/>
          </a:prstGeo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97203" y="44773"/>
            <a:ext cx="5123499" cy="830997"/>
          </a:xfrm>
          <a:prstGeom prst="rect">
            <a:avLst/>
          </a:prstGeom>
          <a:noFill/>
        </p:spPr>
        <p:txBody>
          <a:bodyPr wrap="square" rtlCol="0">
            <a:spAutoFit/>
          </a:bodyPr>
          <a:lstStyle/>
          <a:p>
            <a:r>
              <a:rPr lang="en-US" sz="2400" dirty="0" smtClean="0"/>
              <a:t>The CDC Estimates 300,000 per year contract Lyme disease </a:t>
            </a:r>
            <a:endParaRPr lang="en-US" sz="2400" dirty="0"/>
          </a:p>
        </p:txBody>
      </p:sp>
      <p:sp>
        <p:nvSpPr>
          <p:cNvPr id="9" name="Oval 8"/>
          <p:cNvSpPr/>
          <p:nvPr/>
        </p:nvSpPr>
        <p:spPr>
          <a:xfrm>
            <a:off x="4111226" y="3315127"/>
            <a:ext cx="316699" cy="310977"/>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0163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a:spLocks noChangeArrowheads="1"/>
          </p:cNvSpPr>
          <p:nvPr/>
        </p:nvSpPr>
        <p:spPr bwMode="auto">
          <a:xfrm>
            <a:off x="-2675304" y="841182"/>
            <a:ext cx="14079125" cy="5347908"/>
          </a:xfrm>
          <a:prstGeom prst="ellipse">
            <a:avLst/>
          </a:prstGeom>
          <a:solidFill>
            <a:srgbClr val="FFFF75">
              <a:alpha val="2500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Oval 3"/>
          <p:cNvSpPr/>
          <p:nvPr/>
        </p:nvSpPr>
        <p:spPr>
          <a:xfrm>
            <a:off x="447098" y="949290"/>
            <a:ext cx="5191794" cy="5097982"/>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p:cNvSpPr/>
          <p:nvPr/>
        </p:nvSpPr>
        <p:spPr>
          <a:xfrm>
            <a:off x="2877906" y="3865429"/>
            <a:ext cx="519179" cy="5097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p:cNvSpPr/>
          <p:nvPr/>
        </p:nvSpPr>
        <p:spPr>
          <a:xfrm>
            <a:off x="3248561" y="3927161"/>
            <a:ext cx="83069" cy="815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0555" y="4526406"/>
            <a:ext cx="4332658" cy="830997"/>
          </a:xfrm>
          <a:prstGeom prst="rect">
            <a:avLst/>
          </a:prstGeom>
          <a:noFill/>
        </p:spPr>
        <p:txBody>
          <a:bodyPr wrap="square" rtlCol="0">
            <a:spAutoFit/>
          </a:bodyPr>
          <a:lstStyle/>
          <a:p>
            <a:pPr algn="ctr"/>
            <a:r>
              <a:rPr lang="en-US" sz="2400" dirty="0" smtClean="0"/>
              <a:t>Of these, </a:t>
            </a:r>
            <a:r>
              <a:rPr lang="en-US" sz="2400" dirty="0"/>
              <a:t>the CDC found just </a:t>
            </a:r>
            <a:r>
              <a:rPr lang="en-US" sz="2400" dirty="0" smtClean="0"/>
              <a:t>21 (1/2 %) had chronic Lyme disease</a:t>
            </a:r>
            <a:endParaRPr lang="en-US" sz="2400" dirty="0"/>
          </a:p>
        </p:txBody>
      </p:sp>
      <p:cxnSp>
        <p:nvCxnSpPr>
          <p:cNvPr id="15" name="Straight Connector 14"/>
          <p:cNvCxnSpPr/>
          <p:nvPr/>
        </p:nvCxnSpPr>
        <p:spPr>
          <a:xfrm flipV="1">
            <a:off x="3289135" y="4088578"/>
            <a:ext cx="0" cy="540254"/>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222930" y="3415008"/>
            <a:ext cx="51918" cy="50980"/>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p:cNvSpPr txBox="1"/>
          <p:nvPr/>
        </p:nvSpPr>
        <p:spPr>
          <a:xfrm>
            <a:off x="1497203" y="44773"/>
            <a:ext cx="5123499" cy="830997"/>
          </a:xfrm>
          <a:prstGeom prst="rect">
            <a:avLst/>
          </a:prstGeom>
          <a:noFill/>
        </p:spPr>
        <p:txBody>
          <a:bodyPr wrap="square" rtlCol="0">
            <a:spAutoFit/>
          </a:bodyPr>
          <a:lstStyle/>
          <a:p>
            <a:r>
              <a:rPr lang="en-US" sz="2400" dirty="0" smtClean="0"/>
              <a:t>The CDC Estimates 300,000 per year contract Lyme disease </a:t>
            </a:r>
            <a:endParaRPr lang="en-US" sz="2400" dirty="0"/>
          </a:p>
        </p:txBody>
      </p:sp>
      <p:sp>
        <p:nvSpPr>
          <p:cNvPr id="10" name="Oval 9"/>
          <p:cNvSpPr/>
          <p:nvPr/>
        </p:nvSpPr>
        <p:spPr>
          <a:xfrm>
            <a:off x="4111226" y="3315127"/>
            <a:ext cx="316699" cy="310977"/>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05538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But what if your population looks like this?</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6/26/14</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25</a:t>
            </a:fld>
            <a:endParaRPr lang="en-US" dirty="0"/>
          </a:p>
        </p:txBody>
      </p:sp>
      <p:sp>
        <p:nvSpPr>
          <p:cNvPr id="8" name="Oval 7"/>
          <p:cNvSpPr/>
          <p:nvPr/>
        </p:nvSpPr>
        <p:spPr>
          <a:xfrm>
            <a:off x="1854200" y="1750556"/>
            <a:ext cx="4394200" cy="4262331"/>
          </a:xfrm>
          <a:prstGeom prst="ellipse">
            <a:avLst/>
          </a:prstGeom>
          <a:gradFill flip="none" rotWithShape="1">
            <a:gsLst>
              <a:gs pos="0">
                <a:schemeClr val="accent1"/>
              </a:gs>
              <a:gs pos="100000">
                <a:srgbClr val="FFFFFF"/>
              </a:gs>
            </a:gsLst>
            <a:lin ang="318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Oval 6"/>
          <p:cNvSpPr/>
          <p:nvPr/>
        </p:nvSpPr>
        <p:spPr>
          <a:xfrm>
            <a:off x="4136337" y="4216400"/>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2" name="Oval 11"/>
          <p:cNvSpPr/>
          <p:nvPr/>
        </p:nvSpPr>
        <p:spPr>
          <a:xfrm>
            <a:off x="3346379" y="4837293"/>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3" name="Oval 12"/>
          <p:cNvSpPr/>
          <p:nvPr/>
        </p:nvSpPr>
        <p:spPr>
          <a:xfrm>
            <a:off x="4652521" y="3392628"/>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4" name="Oval 13"/>
          <p:cNvSpPr/>
          <p:nvPr/>
        </p:nvSpPr>
        <p:spPr>
          <a:xfrm>
            <a:off x="5016305" y="4216400"/>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
        <p:nvSpPr>
          <p:cNvPr id="15" name="Oval 14"/>
          <p:cNvSpPr/>
          <p:nvPr/>
        </p:nvSpPr>
        <p:spPr>
          <a:xfrm>
            <a:off x="3408768" y="2117127"/>
            <a:ext cx="727569" cy="7331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a:p>
        </p:txBody>
      </p:sp>
    </p:spTree>
    <p:extLst>
      <p:ext uri="{BB962C8B-B14F-4D97-AF65-F5344CB8AC3E}">
        <p14:creationId xmlns:p14="http://schemas.microsoft.com/office/powerpoint/2010/main" val="7173853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a:spLocks noChangeArrowheads="1"/>
          </p:cNvSpPr>
          <p:nvPr/>
        </p:nvSpPr>
        <p:spPr bwMode="auto">
          <a:xfrm>
            <a:off x="-2675304" y="841182"/>
            <a:ext cx="14079125" cy="5347908"/>
          </a:xfrm>
          <a:prstGeom prst="ellipse">
            <a:avLst/>
          </a:prstGeom>
          <a:solidFill>
            <a:srgbClr val="FFFF75">
              <a:alpha val="2500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Oval 3"/>
          <p:cNvSpPr/>
          <p:nvPr/>
        </p:nvSpPr>
        <p:spPr>
          <a:xfrm>
            <a:off x="447098" y="949290"/>
            <a:ext cx="5191794" cy="5097982"/>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p:cNvSpPr/>
          <p:nvPr/>
        </p:nvSpPr>
        <p:spPr>
          <a:xfrm>
            <a:off x="2877906" y="3865429"/>
            <a:ext cx="519179" cy="5097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p:cNvSpPr txBox="1"/>
          <p:nvPr/>
        </p:nvSpPr>
        <p:spPr>
          <a:xfrm>
            <a:off x="1720555" y="4526406"/>
            <a:ext cx="4332658" cy="830997"/>
          </a:xfrm>
          <a:prstGeom prst="rect">
            <a:avLst/>
          </a:prstGeom>
          <a:noFill/>
        </p:spPr>
        <p:txBody>
          <a:bodyPr wrap="square" rtlCol="0">
            <a:spAutoFit/>
          </a:bodyPr>
          <a:lstStyle/>
          <a:p>
            <a:pPr algn="ctr"/>
            <a:r>
              <a:rPr lang="en-US" sz="2400" dirty="0" smtClean="0"/>
              <a:t>Of these, </a:t>
            </a:r>
            <a:r>
              <a:rPr lang="en-US" sz="2400" dirty="0"/>
              <a:t>the CDC found just </a:t>
            </a:r>
            <a:r>
              <a:rPr lang="en-US" sz="2400" dirty="0" smtClean="0"/>
              <a:t>21 (1/2 %) had chronic Lyme disease</a:t>
            </a:r>
            <a:endParaRPr lang="en-US" sz="2400" dirty="0"/>
          </a:p>
        </p:txBody>
      </p:sp>
      <p:sp>
        <p:nvSpPr>
          <p:cNvPr id="16" name="Oval 15"/>
          <p:cNvSpPr/>
          <p:nvPr/>
        </p:nvSpPr>
        <p:spPr>
          <a:xfrm>
            <a:off x="4222930" y="3415008"/>
            <a:ext cx="51918" cy="50980"/>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p:cNvSpPr txBox="1"/>
          <p:nvPr/>
        </p:nvSpPr>
        <p:spPr>
          <a:xfrm>
            <a:off x="1497203" y="44773"/>
            <a:ext cx="5123499" cy="830997"/>
          </a:xfrm>
          <a:prstGeom prst="rect">
            <a:avLst/>
          </a:prstGeom>
          <a:noFill/>
        </p:spPr>
        <p:txBody>
          <a:bodyPr wrap="square" rtlCol="0">
            <a:spAutoFit/>
          </a:bodyPr>
          <a:lstStyle/>
          <a:p>
            <a:r>
              <a:rPr lang="en-US" sz="2400" dirty="0" smtClean="0"/>
              <a:t>The CDC Estimates 300,000 per year contract Lyme disease </a:t>
            </a:r>
            <a:endParaRPr lang="en-US" sz="2400" dirty="0"/>
          </a:p>
        </p:txBody>
      </p:sp>
      <p:sp>
        <p:nvSpPr>
          <p:cNvPr id="10" name="Oval 9"/>
          <p:cNvSpPr/>
          <p:nvPr/>
        </p:nvSpPr>
        <p:spPr>
          <a:xfrm>
            <a:off x="3137229" y="2522583"/>
            <a:ext cx="1869046" cy="1835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38892" y="1447704"/>
            <a:ext cx="2836228" cy="2308324"/>
          </a:xfrm>
          <a:prstGeom prst="rect">
            <a:avLst/>
          </a:prstGeom>
          <a:noFill/>
        </p:spPr>
        <p:txBody>
          <a:bodyPr wrap="square" rtlCol="0">
            <a:spAutoFit/>
          </a:bodyPr>
          <a:lstStyle/>
          <a:p>
            <a:pPr algn="ctr"/>
            <a:r>
              <a:rPr lang="en-US" sz="2400" dirty="0" smtClean="0"/>
              <a:t>But estimates suggest that approximately 36% of people with Lyme disease develop chronic symptoms</a:t>
            </a:r>
            <a:endParaRPr lang="en-US" sz="2400" dirty="0"/>
          </a:p>
        </p:txBody>
      </p:sp>
      <p:sp>
        <p:nvSpPr>
          <p:cNvPr id="12" name="Oval 11"/>
          <p:cNvSpPr/>
          <p:nvPr/>
        </p:nvSpPr>
        <p:spPr>
          <a:xfrm>
            <a:off x="3248561" y="3927161"/>
            <a:ext cx="83069" cy="815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25984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a:spLocks noChangeArrowheads="1"/>
          </p:cNvSpPr>
          <p:nvPr/>
        </p:nvSpPr>
        <p:spPr bwMode="auto">
          <a:xfrm>
            <a:off x="-2675304" y="841182"/>
            <a:ext cx="14079125" cy="5347908"/>
          </a:xfrm>
          <a:prstGeom prst="ellipse">
            <a:avLst/>
          </a:prstGeom>
          <a:solidFill>
            <a:srgbClr val="FFFF75">
              <a:alpha val="25000"/>
            </a:srgb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Oval 3"/>
          <p:cNvSpPr/>
          <p:nvPr/>
        </p:nvSpPr>
        <p:spPr>
          <a:xfrm>
            <a:off x="447098" y="949290"/>
            <a:ext cx="5191794" cy="5097982"/>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5"/>
          <p:cNvSpPr/>
          <p:nvPr/>
        </p:nvSpPr>
        <p:spPr>
          <a:xfrm>
            <a:off x="2877906" y="3865429"/>
            <a:ext cx="519179" cy="50979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0" name="Straight Connector 19"/>
          <p:cNvCxnSpPr/>
          <p:nvPr/>
        </p:nvCxnSpPr>
        <p:spPr>
          <a:xfrm flipH="1" flipV="1">
            <a:off x="4035138" y="2648033"/>
            <a:ext cx="3462" cy="247567"/>
          </a:xfrm>
          <a:prstGeom prst="line">
            <a:avLst/>
          </a:prstGeom>
        </p:spPr>
        <p:style>
          <a:lnRef idx="1">
            <a:schemeClr val="accent5"/>
          </a:lnRef>
          <a:fillRef idx="0">
            <a:schemeClr val="accent5"/>
          </a:fillRef>
          <a:effectRef idx="0">
            <a:schemeClr val="accent5"/>
          </a:effectRef>
          <a:fontRef idx="minor">
            <a:schemeClr val="tx1"/>
          </a:fontRef>
        </p:style>
      </p:cxnSp>
      <p:sp>
        <p:nvSpPr>
          <p:cNvPr id="23" name="TextBox 22"/>
          <p:cNvSpPr txBox="1"/>
          <p:nvPr/>
        </p:nvSpPr>
        <p:spPr>
          <a:xfrm>
            <a:off x="4857936" y="3094971"/>
            <a:ext cx="3978674" cy="2308324"/>
          </a:xfrm>
          <a:prstGeom prst="rect">
            <a:avLst/>
          </a:prstGeom>
          <a:noFill/>
        </p:spPr>
        <p:txBody>
          <a:bodyPr wrap="square" rtlCol="0">
            <a:spAutoFit/>
          </a:bodyPr>
          <a:lstStyle/>
          <a:p>
            <a:pPr algn="ctr"/>
            <a:r>
              <a:rPr lang="en-US" sz="2400" dirty="0" smtClean="0"/>
              <a:t>Our study (yellow circle) examines 3090 individuals drawn from those with chronic Lyme disease, a population that has not been studied previously</a:t>
            </a:r>
            <a:endParaRPr lang="en-US" sz="2400" dirty="0"/>
          </a:p>
        </p:txBody>
      </p:sp>
      <p:sp>
        <p:nvSpPr>
          <p:cNvPr id="16" name="Oval 15"/>
          <p:cNvSpPr/>
          <p:nvPr/>
        </p:nvSpPr>
        <p:spPr>
          <a:xfrm>
            <a:off x="4222930" y="3415008"/>
            <a:ext cx="51918" cy="50980"/>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4" name="Straight Connector 23"/>
          <p:cNvCxnSpPr/>
          <p:nvPr/>
        </p:nvCxnSpPr>
        <p:spPr>
          <a:xfrm>
            <a:off x="4407422" y="3415008"/>
            <a:ext cx="653643" cy="0"/>
          </a:xfrm>
          <a:prstGeom prst="line">
            <a:avLst/>
          </a:prstGeom>
        </p:spPr>
        <p:style>
          <a:lnRef idx="1">
            <a:schemeClr val="accent5"/>
          </a:lnRef>
          <a:fillRef idx="0">
            <a:schemeClr val="accent5"/>
          </a:fillRef>
          <a:effectRef idx="0">
            <a:schemeClr val="accent5"/>
          </a:effectRef>
          <a:fontRef idx="minor">
            <a:schemeClr val="tx1"/>
          </a:fontRef>
        </p:style>
      </p:cxnSp>
      <p:sp>
        <p:nvSpPr>
          <p:cNvPr id="18" name="TextBox 17"/>
          <p:cNvSpPr txBox="1"/>
          <p:nvPr/>
        </p:nvSpPr>
        <p:spPr>
          <a:xfrm>
            <a:off x="1497203" y="44773"/>
            <a:ext cx="5123499" cy="830997"/>
          </a:xfrm>
          <a:prstGeom prst="rect">
            <a:avLst/>
          </a:prstGeom>
          <a:noFill/>
        </p:spPr>
        <p:txBody>
          <a:bodyPr wrap="square" rtlCol="0">
            <a:spAutoFit/>
          </a:bodyPr>
          <a:lstStyle/>
          <a:p>
            <a:r>
              <a:rPr lang="en-US" sz="2400" dirty="0" smtClean="0"/>
              <a:t>The CDC Estimates 300,000 per year contract Lyme disease </a:t>
            </a:r>
            <a:endParaRPr lang="en-US" sz="2400" dirty="0"/>
          </a:p>
        </p:txBody>
      </p:sp>
      <p:sp>
        <p:nvSpPr>
          <p:cNvPr id="22" name="Oval 21"/>
          <p:cNvSpPr/>
          <p:nvPr/>
        </p:nvSpPr>
        <p:spPr>
          <a:xfrm>
            <a:off x="3248561" y="3927161"/>
            <a:ext cx="83069" cy="815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137229" y="2522583"/>
            <a:ext cx="1869046" cy="1835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111226" y="3315127"/>
            <a:ext cx="316699" cy="310977"/>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4832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Bias</a:t>
            </a:r>
            <a:endParaRPr lang="en-US" dirty="0"/>
          </a:p>
        </p:txBody>
      </p:sp>
      <p:sp>
        <p:nvSpPr>
          <p:cNvPr id="3" name="Content Placeholder 2"/>
          <p:cNvSpPr>
            <a:spLocks noGrp="1"/>
          </p:cNvSpPr>
          <p:nvPr>
            <p:ph idx="1"/>
          </p:nvPr>
        </p:nvSpPr>
        <p:spPr/>
        <p:txBody>
          <a:bodyPr/>
          <a:lstStyle/>
          <a:p>
            <a:r>
              <a:rPr lang="en-US" dirty="0" smtClean="0"/>
              <a:t>A </a:t>
            </a:r>
            <a:r>
              <a:rPr lang="en-US" dirty="0"/>
              <a:t>statistical bias in which there is an error in choosing the individuals or groups to take part in a scientific </a:t>
            </a:r>
            <a:r>
              <a:rPr lang="en-US" dirty="0" smtClean="0"/>
              <a:t>study</a:t>
            </a:r>
          </a:p>
          <a:p>
            <a:r>
              <a:rPr lang="en-US" dirty="0" smtClean="0"/>
              <a:t>Many potential sources</a:t>
            </a:r>
          </a:p>
          <a:p>
            <a:pPr lvl="1"/>
            <a:r>
              <a:rPr lang="en-US" dirty="0" smtClean="0"/>
              <a:t>Sampling bias</a:t>
            </a:r>
          </a:p>
          <a:p>
            <a:pPr lvl="1"/>
            <a:r>
              <a:rPr lang="en-US" dirty="0" smtClean="0"/>
              <a:t>Time of selection</a:t>
            </a:r>
          </a:p>
          <a:p>
            <a:pPr lvl="1"/>
            <a:r>
              <a:rPr lang="en-US" dirty="0" smtClean="0"/>
              <a:t>Exposure to the study</a:t>
            </a:r>
          </a:p>
          <a:p>
            <a:pPr lvl="1"/>
            <a:r>
              <a:rPr lang="en-US" dirty="0" smtClean="0"/>
              <a:t>Self-selection</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8360169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i="1" smtClean="0"/>
              <a:t>The Literary Digest</a:t>
            </a:r>
            <a:r>
              <a:rPr lang="en-IE" smtClean="0"/>
              <a:t> Poll</a:t>
            </a:r>
            <a:endParaRPr lang="en-US" smtClean="0"/>
          </a:p>
        </p:txBody>
      </p:sp>
      <p:sp>
        <p:nvSpPr>
          <p:cNvPr id="7171" name="Rectangle 3"/>
          <p:cNvSpPr>
            <a:spLocks noGrp="1" noChangeArrowheads="1"/>
          </p:cNvSpPr>
          <p:nvPr>
            <p:ph type="body" idx="1"/>
          </p:nvPr>
        </p:nvSpPr>
        <p:spPr/>
        <p:txBody>
          <a:bodyPr/>
          <a:lstStyle/>
          <a:p>
            <a:pPr eaLnBrk="1" hangingPunct="1"/>
            <a:r>
              <a:rPr lang="en-US" smtClean="0">
                <a:latin typeface="Times New Roman" panose="02020603050405020304" pitchFamily="18" charset="0"/>
              </a:rPr>
              <a:t>1936 US Presidential Election</a:t>
            </a:r>
            <a:endParaRPr lang="en-US" sz="2800" smtClean="0">
              <a:latin typeface="Times New Roman" panose="02020603050405020304" pitchFamily="18" charset="0"/>
            </a:endParaRPr>
          </a:p>
          <a:p>
            <a:pPr eaLnBrk="1" hangingPunct="1"/>
            <a:r>
              <a:rPr lang="en-US" sz="2800" smtClean="0">
                <a:latin typeface="Times New Roman" panose="02020603050405020304" pitchFamily="18" charset="0"/>
              </a:rPr>
              <a:t>Alf Landon (R) vs. Franklin D. Roosevelt (D)</a:t>
            </a:r>
          </a:p>
          <a:p>
            <a:pPr eaLnBrk="1" hangingPunct="1">
              <a:buFont typeface="Wingdings" panose="05000000000000000000" pitchFamily="2" charset="2"/>
              <a:buNone/>
            </a:pPr>
            <a:endParaRPr lang="en-US" smtClean="0"/>
          </a:p>
        </p:txBody>
      </p:sp>
      <p:pic>
        <p:nvPicPr>
          <p:cNvPr id="7172" name="Picture 4" descr="178px-Alf_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3124200"/>
            <a:ext cx="22606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5" descr="170px-FDR_in_19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4800" y="3124200"/>
            <a:ext cx="2159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6" descr="Dem-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5181600"/>
            <a:ext cx="137160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7" descr="Republican-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8838" y="5181600"/>
            <a:ext cx="1477962"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0" y="6519446"/>
            <a:ext cx="5246837" cy="338554"/>
          </a:xfrm>
          <a:prstGeom prst="rect">
            <a:avLst/>
          </a:prstGeom>
          <a:noFill/>
        </p:spPr>
        <p:txBody>
          <a:bodyPr wrap="none" rtlCol="0">
            <a:spAutoFit/>
          </a:bodyPr>
          <a:lstStyle/>
          <a:p>
            <a:r>
              <a:rPr lang="en-US" sz="1600" b="1" i="1" dirty="0" smtClean="0">
                <a:solidFill>
                  <a:srgbClr val="000000"/>
                </a:solidFill>
              </a:rPr>
              <a:t>Slide Credit:  </a:t>
            </a:r>
            <a:r>
              <a:rPr lang="en-US" sz="1600" i="1" dirty="0">
                <a:solidFill>
                  <a:srgbClr val="000000"/>
                </a:solidFill>
              </a:rPr>
              <a:t>Damian </a:t>
            </a:r>
            <a:r>
              <a:rPr lang="en-US" sz="1600" i="1" dirty="0" smtClean="0">
                <a:solidFill>
                  <a:srgbClr val="000000"/>
                </a:solidFill>
              </a:rPr>
              <a:t>Gordon, Dublin Institute of Technology</a:t>
            </a:r>
            <a:endParaRPr lang="en-US" sz="1600" i="1" dirty="0">
              <a:solidFill>
                <a:srgbClr val="000000"/>
              </a:solidFill>
            </a:endParaRPr>
          </a:p>
        </p:txBody>
      </p:sp>
    </p:spTree>
    <p:extLst>
      <p:ext uri="{BB962C8B-B14F-4D97-AF65-F5344CB8AC3E}">
        <p14:creationId xmlns:p14="http://schemas.microsoft.com/office/powerpoint/2010/main" val="33248630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465996"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pic>
        <p:nvPicPr>
          <p:cNvPr id="9" name="Content Placeholder 7"/>
          <p:cNvPicPr>
            <a:picLocks noChangeAspect="1"/>
          </p:cNvPicPr>
          <p:nvPr/>
        </p:nvPicPr>
        <p:blipFill>
          <a:blip r:embed="rId4">
            <a:clrChange>
              <a:clrFrom>
                <a:srgbClr val="FFFFFF"/>
              </a:clrFrom>
              <a:clrTo>
                <a:srgbClr val="FFFFFF">
                  <a:alpha val="0"/>
                </a:srgbClr>
              </a:clrTo>
            </a:clrChange>
          </a:blip>
          <a:srcRect l="-30466" r="-30466"/>
          <a:stretch>
            <a:fillRect/>
          </a:stretch>
        </p:blipFill>
        <p:spPr>
          <a:xfrm>
            <a:off x="-1812196" y="712695"/>
            <a:ext cx="7048804" cy="4379976"/>
          </a:xfrm>
          <a:prstGeom prst="rect">
            <a:avLst/>
          </a:prstGeom>
        </p:spPr>
      </p:pic>
      <p:pic>
        <p:nvPicPr>
          <p:cNvPr id="11" name="Picture 10"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spTree>
    <p:extLst>
      <p:ext uri="{BB962C8B-B14F-4D97-AF65-F5344CB8AC3E}">
        <p14:creationId xmlns:p14="http://schemas.microsoft.com/office/powerpoint/2010/main" val="290928654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0"/>
            <a:ext cx="8229600" cy="1143000"/>
          </a:xfrm>
        </p:spPr>
        <p:txBody>
          <a:bodyPr/>
          <a:lstStyle/>
          <a:p>
            <a:r>
              <a:rPr lang="en-IE" i="1" smtClean="0"/>
              <a:t>The Literary Digest</a:t>
            </a:r>
            <a:r>
              <a:rPr lang="en-IE" smtClean="0"/>
              <a:t> Poll</a:t>
            </a:r>
            <a:endParaRPr lang="en-US" smtClean="0"/>
          </a:p>
        </p:txBody>
      </p:sp>
      <p:pic>
        <p:nvPicPr>
          <p:cNvPr id="9219" name="Picture 8" descr="ld3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613" y="1209675"/>
            <a:ext cx="1925637"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9" descr="ld3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209675"/>
            <a:ext cx="1889125"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10" descr="ld35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4438" y="1209675"/>
            <a:ext cx="176371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1" descr="ld35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54538" y="1209675"/>
            <a:ext cx="1889125"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12" descr="ld35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3946525"/>
            <a:ext cx="18796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13" descr="ld35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4438" y="3946525"/>
            <a:ext cx="18796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14" descr="ld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946525"/>
            <a:ext cx="18796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15" descr="ld36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1950" y="3946525"/>
            <a:ext cx="18923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0" y="6519446"/>
            <a:ext cx="5246837" cy="338554"/>
          </a:xfrm>
          <a:prstGeom prst="rect">
            <a:avLst/>
          </a:prstGeom>
          <a:noFill/>
        </p:spPr>
        <p:txBody>
          <a:bodyPr wrap="none" rtlCol="0">
            <a:spAutoFit/>
          </a:bodyPr>
          <a:lstStyle/>
          <a:p>
            <a:r>
              <a:rPr lang="en-US" sz="1600" b="1" i="1" dirty="0" smtClean="0">
                <a:solidFill>
                  <a:srgbClr val="000000"/>
                </a:solidFill>
              </a:rPr>
              <a:t>Slide Credit:  </a:t>
            </a:r>
            <a:r>
              <a:rPr lang="en-US" sz="1600" i="1" dirty="0">
                <a:solidFill>
                  <a:srgbClr val="000000"/>
                </a:solidFill>
              </a:rPr>
              <a:t>Damian </a:t>
            </a:r>
            <a:r>
              <a:rPr lang="en-US" sz="1600" i="1" dirty="0" smtClean="0">
                <a:solidFill>
                  <a:srgbClr val="000000"/>
                </a:solidFill>
              </a:rPr>
              <a:t>Gordon, Dublin Institute of Technology</a:t>
            </a:r>
            <a:endParaRPr lang="en-US" sz="1600" i="1" dirty="0">
              <a:solidFill>
                <a:srgbClr val="000000"/>
              </a:solidFill>
            </a:endParaRPr>
          </a:p>
        </p:txBody>
      </p:sp>
    </p:spTree>
    <p:extLst>
      <p:ext uri="{BB962C8B-B14F-4D97-AF65-F5344CB8AC3E}">
        <p14:creationId xmlns:p14="http://schemas.microsoft.com/office/powerpoint/2010/main" val="33271702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lstStyle/>
          <a:p>
            <a:pPr eaLnBrk="1" hangingPunct="1"/>
            <a:r>
              <a:rPr lang="en-IE" i="1" smtClean="0"/>
              <a:t>The Literary Digest</a:t>
            </a:r>
            <a:r>
              <a:rPr lang="en-IE" smtClean="0"/>
              <a:t> Poll</a:t>
            </a:r>
            <a:endParaRPr lang="en-US" smtClean="0"/>
          </a:p>
        </p:txBody>
      </p:sp>
      <p:sp>
        <p:nvSpPr>
          <p:cNvPr id="11267" name="Rectangle 6"/>
          <p:cNvSpPr>
            <a:spLocks noGrp="1" noChangeArrowheads="1"/>
          </p:cNvSpPr>
          <p:nvPr>
            <p:ph type="body" sz="half" idx="2"/>
          </p:nvPr>
        </p:nvSpPr>
        <p:spPr>
          <a:xfrm>
            <a:off x="4648200" y="1787768"/>
            <a:ext cx="4038600" cy="4525963"/>
          </a:xfrm>
        </p:spPr>
        <p:txBody>
          <a:bodyPr/>
          <a:lstStyle/>
          <a:p>
            <a:pPr eaLnBrk="1" hangingPunct="1">
              <a:lnSpc>
                <a:spcPct val="90000"/>
              </a:lnSpc>
            </a:pPr>
            <a:r>
              <a:rPr lang="en-US" sz="2000" i="1" dirty="0" smtClean="0">
                <a:latin typeface="Times New Roman" panose="02020603050405020304" pitchFamily="18" charset="0"/>
              </a:rPr>
              <a:t>Literary Digest</a:t>
            </a:r>
            <a:r>
              <a:rPr lang="en-US" sz="2000" dirty="0" smtClean="0">
                <a:latin typeface="Times New Roman" panose="02020603050405020304" pitchFamily="18" charset="0"/>
              </a:rPr>
              <a:t> had been conducting successful presidential election polls since 1916</a:t>
            </a:r>
          </a:p>
          <a:p>
            <a:pPr eaLnBrk="1" hangingPunct="1">
              <a:lnSpc>
                <a:spcPct val="90000"/>
              </a:lnSpc>
            </a:pPr>
            <a:endParaRPr lang="en-US" sz="2000" dirty="0" smtClean="0">
              <a:latin typeface="Times New Roman" panose="02020603050405020304" pitchFamily="18" charset="0"/>
            </a:endParaRPr>
          </a:p>
          <a:p>
            <a:pPr eaLnBrk="1" hangingPunct="1">
              <a:lnSpc>
                <a:spcPct val="90000"/>
              </a:lnSpc>
            </a:pPr>
            <a:r>
              <a:rPr lang="en-US" sz="2000" dirty="0" smtClean="0">
                <a:latin typeface="Times New Roman" panose="02020603050405020304" pitchFamily="18" charset="0"/>
              </a:rPr>
              <a:t>They had correctly predicted the outcomes of the 1916, 1920, 1924, 1928, and 1932 elections by conducting polls. </a:t>
            </a:r>
          </a:p>
          <a:p>
            <a:pPr eaLnBrk="1" hangingPunct="1">
              <a:lnSpc>
                <a:spcPct val="90000"/>
              </a:lnSpc>
            </a:pPr>
            <a:endParaRPr lang="en-US" sz="2000" dirty="0" smtClean="0">
              <a:latin typeface="Times New Roman" panose="02020603050405020304" pitchFamily="18" charset="0"/>
            </a:endParaRPr>
          </a:p>
          <a:p>
            <a:pPr eaLnBrk="1" hangingPunct="1">
              <a:lnSpc>
                <a:spcPct val="90000"/>
              </a:lnSpc>
            </a:pPr>
            <a:r>
              <a:rPr lang="en-US" sz="2000" dirty="0" smtClean="0">
                <a:latin typeface="Times New Roman" panose="02020603050405020304" pitchFamily="18" charset="0"/>
              </a:rPr>
              <a:t>These polls were a lucrative venture for the magazine: readers liked them; newspapers played them up; and each “ballot” included a subscription blank. </a:t>
            </a:r>
          </a:p>
        </p:txBody>
      </p:sp>
      <p:pic>
        <p:nvPicPr>
          <p:cNvPr id="11268" name="Picture 7" descr="LiteraryDigest-192102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893888"/>
            <a:ext cx="3136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6519446"/>
            <a:ext cx="5246837" cy="338554"/>
          </a:xfrm>
          <a:prstGeom prst="rect">
            <a:avLst/>
          </a:prstGeom>
          <a:noFill/>
        </p:spPr>
        <p:txBody>
          <a:bodyPr wrap="none" rtlCol="0">
            <a:spAutoFit/>
          </a:bodyPr>
          <a:lstStyle/>
          <a:p>
            <a:r>
              <a:rPr lang="en-US" sz="1600" b="1" i="1" dirty="0" smtClean="0">
                <a:solidFill>
                  <a:srgbClr val="000000"/>
                </a:solidFill>
              </a:rPr>
              <a:t>Slide Credit:  </a:t>
            </a:r>
            <a:r>
              <a:rPr lang="en-US" sz="1600" i="1" dirty="0">
                <a:solidFill>
                  <a:srgbClr val="000000"/>
                </a:solidFill>
              </a:rPr>
              <a:t>Damian </a:t>
            </a:r>
            <a:r>
              <a:rPr lang="en-US" sz="1600" i="1" dirty="0" smtClean="0">
                <a:solidFill>
                  <a:srgbClr val="000000"/>
                </a:solidFill>
              </a:rPr>
              <a:t>Gordon, Dublin Institute of Technology</a:t>
            </a:r>
            <a:endParaRPr lang="en-US" sz="1600" i="1" dirty="0">
              <a:solidFill>
                <a:srgbClr val="000000"/>
              </a:solidFill>
            </a:endParaRPr>
          </a:p>
        </p:txBody>
      </p:sp>
    </p:spTree>
    <p:extLst>
      <p:ext uri="{BB962C8B-B14F-4D97-AF65-F5344CB8AC3E}">
        <p14:creationId xmlns:p14="http://schemas.microsoft.com/office/powerpoint/2010/main" val="4332400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IE" i="1" smtClean="0"/>
              <a:t>The Literary Digest</a:t>
            </a:r>
            <a:r>
              <a:rPr lang="en-IE" smtClean="0"/>
              <a:t> Poll</a:t>
            </a:r>
            <a:endParaRPr lang="en-US" smtClean="0"/>
          </a:p>
        </p:txBody>
      </p:sp>
      <p:sp>
        <p:nvSpPr>
          <p:cNvPr id="13315" name="Rectangle 3"/>
          <p:cNvSpPr>
            <a:spLocks noGrp="1" noChangeArrowheads="1"/>
          </p:cNvSpPr>
          <p:nvPr>
            <p:ph type="body" idx="1"/>
          </p:nvPr>
        </p:nvSpPr>
        <p:spPr/>
        <p:txBody>
          <a:bodyPr/>
          <a:lstStyle/>
          <a:p>
            <a:pPr eaLnBrk="1" hangingPunct="1"/>
            <a:r>
              <a:rPr lang="en-US" dirty="0" smtClean="0">
                <a:latin typeface="Times New Roman" panose="02020603050405020304" pitchFamily="18" charset="0"/>
              </a:rPr>
              <a:t>In 1936 they sent out 10 million ballots to two groups of people:</a:t>
            </a:r>
          </a:p>
          <a:p>
            <a:pPr lvl="1" eaLnBrk="1" hangingPunct="1"/>
            <a:r>
              <a:rPr lang="en-US" dirty="0" smtClean="0">
                <a:latin typeface="Times New Roman" panose="02020603050405020304" pitchFamily="18" charset="0"/>
              </a:rPr>
              <a:t>Prospective subscribers, “who were chiefly upper- and middle-income people”</a:t>
            </a:r>
          </a:p>
          <a:p>
            <a:pPr lvl="1" eaLnBrk="1" hangingPunct="1"/>
            <a:r>
              <a:rPr lang="en-US" dirty="0" smtClean="0">
                <a:latin typeface="Times New Roman" panose="02020603050405020304" pitchFamily="18" charset="0"/>
              </a:rPr>
              <a:t>A list designed to "correct for bias" from the first list, consisting of names selected from telephone books and motor vehicle registries</a:t>
            </a:r>
          </a:p>
        </p:txBody>
      </p:sp>
      <p:sp>
        <p:nvSpPr>
          <p:cNvPr id="4" name="TextBox 3"/>
          <p:cNvSpPr txBox="1"/>
          <p:nvPr/>
        </p:nvSpPr>
        <p:spPr>
          <a:xfrm>
            <a:off x="0" y="6519446"/>
            <a:ext cx="5246837" cy="338554"/>
          </a:xfrm>
          <a:prstGeom prst="rect">
            <a:avLst/>
          </a:prstGeom>
          <a:noFill/>
        </p:spPr>
        <p:txBody>
          <a:bodyPr wrap="none" rtlCol="0">
            <a:spAutoFit/>
          </a:bodyPr>
          <a:lstStyle/>
          <a:p>
            <a:r>
              <a:rPr lang="en-US" sz="1600" b="1" i="1" dirty="0" smtClean="0">
                <a:solidFill>
                  <a:srgbClr val="000000"/>
                </a:solidFill>
              </a:rPr>
              <a:t>Slide Credit:  </a:t>
            </a:r>
            <a:r>
              <a:rPr lang="en-US" sz="1600" i="1" dirty="0">
                <a:solidFill>
                  <a:srgbClr val="000000"/>
                </a:solidFill>
              </a:rPr>
              <a:t>Damian </a:t>
            </a:r>
            <a:r>
              <a:rPr lang="en-US" sz="1600" i="1" dirty="0" smtClean="0">
                <a:solidFill>
                  <a:srgbClr val="000000"/>
                </a:solidFill>
              </a:rPr>
              <a:t>Gordon, Dublin Institute of Technology</a:t>
            </a:r>
            <a:endParaRPr lang="en-US" sz="1600" i="1" dirty="0">
              <a:solidFill>
                <a:srgbClr val="000000"/>
              </a:solidFill>
            </a:endParaRPr>
          </a:p>
        </p:txBody>
      </p:sp>
    </p:spTree>
    <p:extLst>
      <p:ext uri="{BB962C8B-B14F-4D97-AF65-F5344CB8AC3E}">
        <p14:creationId xmlns:p14="http://schemas.microsoft.com/office/powerpoint/2010/main" val="305365371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ChangeArrowheads="1"/>
          </p:cNvSpPr>
          <p:nvPr/>
        </p:nvSpPr>
        <p:spPr bwMode="auto">
          <a:xfrm>
            <a:off x="0" y="0"/>
            <a:ext cx="9144000" cy="6858000"/>
          </a:xfrm>
          <a:prstGeom prst="rect">
            <a:avLst/>
          </a:prstGeom>
          <a:solidFill>
            <a:schemeClr val="bg1"/>
          </a:solidFill>
          <a:ln w="9525" algn="ctr">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IE"/>
          </a:p>
        </p:txBody>
      </p:sp>
      <p:pic>
        <p:nvPicPr>
          <p:cNvPr id="15363" name="Picture 5" descr="fr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4714" y="44450"/>
            <a:ext cx="4716578" cy="643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0" y="6519446"/>
            <a:ext cx="5133778" cy="338554"/>
          </a:xfrm>
          <a:prstGeom prst="rect">
            <a:avLst/>
          </a:prstGeom>
          <a:noFill/>
        </p:spPr>
        <p:txBody>
          <a:bodyPr wrap="none" rtlCol="0">
            <a:spAutoFit/>
          </a:bodyPr>
          <a:lstStyle/>
          <a:p>
            <a:r>
              <a:rPr lang="en-US" sz="1600" b="1" i="1" dirty="0" smtClean="0"/>
              <a:t>Slide Credit:  </a:t>
            </a:r>
            <a:r>
              <a:rPr lang="en-US" sz="1600" i="1" dirty="0"/>
              <a:t>Damian </a:t>
            </a:r>
            <a:r>
              <a:rPr lang="en-US" sz="1600" i="1" dirty="0" smtClean="0"/>
              <a:t>Gordon, Dublin Institute of Technology</a:t>
            </a:r>
            <a:endParaRPr lang="en-US" sz="1600" i="1" dirty="0"/>
          </a:p>
        </p:txBody>
      </p:sp>
    </p:spTree>
    <p:extLst>
      <p:ext uri="{BB962C8B-B14F-4D97-AF65-F5344CB8AC3E}">
        <p14:creationId xmlns:p14="http://schemas.microsoft.com/office/powerpoint/2010/main" val="278381734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IE" i="1" smtClean="0"/>
              <a:t>The Literary Digest</a:t>
            </a:r>
            <a:r>
              <a:rPr lang="en-IE" smtClean="0"/>
              <a:t> Poll</a:t>
            </a:r>
            <a:endParaRPr lang="en-US" smtClean="0"/>
          </a:p>
        </p:txBody>
      </p:sp>
      <p:sp>
        <p:nvSpPr>
          <p:cNvPr id="17411" name="Rectangle 3"/>
          <p:cNvSpPr>
            <a:spLocks noGrp="1" noChangeArrowheads="1"/>
          </p:cNvSpPr>
          <p:nvPr>
            <p:ph type="body" idx="1"/>
          </p:nvPr>
        </p:nvSpPr>
        <p:spPr/>
        <p:txBody>
          <a:bodyPr/>
          <a:lstStyle/>
          <a:p>
            <a:pPr eaLnBrk="1" hangingPunct="1"/>
            <a:r>
              <a:rPr lang="en-US" b="1" smtClean="0">
                <a:latin typeface="Times New Roman" panose="02020603050405020304" pitchFamily="18" charset="0"/>
              </a:rPr>
              <a:t>Response rate:</a:t>
            </a:r>
            <a:r>
              <a:rPr lang="en-US" smtClean="0">
                <a:latin typeface="Times New Roman" panose="02020603050405020304" pitchFamily="18" charset="0"/>
              </a:rPr>
              <a:t> approximately 25%, or 2,376,523 responses</a:t>
            </a:r>
          </a:p>
          <a:p>
            <a:pPr eaLnBrk="1" hangingPunct="1"/>
            <a:r>
              <a:rPr lang="en-US" b="1" smtClean="0">
                <a:latin typeface="Times New Roman" panose="02020603050405020304" pitchFamily="18" charset="0"/>
              </a:rPr>
              <a:t>Result:</a:t>
            </a:r>
            <a:r>
              <a:rPr lang="en-US" smtClean="0">
                <a:latin typeface="Times New Roman" panose="02020603050405020304" pitchFamily="18" charset="0"/>
              </a:rPr>
              <a:t> Landon in a landslide (predicted 57% of the vote, Roosevelt predicted 40%)</a:t>
            </a:r>
          </a:p>
          <a:p>
            <a:pPr eaLnBrk="1" hangingPunct="1">
              <a:buFont typeface="Wingdings" panose="05000000000000000000" pitchFamily="2" charset="2"/>
              <a:buNone/>
            </a:pPr>
            <a:endParaRPr lang="en-US" smtClean="0">
              <a:latin typeface="Times New Roman" panose="02020603050405020304" pitchFamily="18" charset="0"/>
            </a:endParaRPr>
          </a:p>
        </p:txBody>
      </p:sp>
      <p:pic>
        <p:nvPicPr>
          <p:cNvPr id="17412" name="Picture 5" descr="fr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115888"/>
            <a:ext cx="1295400"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6519446"/>
            <a:ext cx="5246837" cy="338554"/>
          </a:xfrm>
          <a:prstGeom prst="rect">
            <a:avLst/>
          </a:prstGeom>
          <a:noFill/>
        </p:spPr>
        <p:txBody>
          <a:bodyPr wrap="none" rtlCol="0">
            <a:spAutoFit/>
          </a:bodyPr>
          <a:lstStyle/>
          <a:p>
            <a:r>
              <a:rPr lang="en-US" sz="1600" b="1" i="1" dirty="0" smtClean="0">
                <a:solidFill>
                  <a:srgbClr val="000000"/>
                </a:solidFill>
              </a:rPr>
              <a:t>Slide Credit:  </a:t>
            </a:r>
            <a:r>
              <a:rPr lang="en-US" sz="1600" i="1" dirty="0">
                <a:solidFill>
                  <a:srgbClr val="000000"/>
                </a:solidFill>
              </a:rPr>
              <a:t>Damian </a:t>
            </a:r>
            <a:r>
              <a:rPr lang="en-US" sz="1600" i="1" dirty="0" smtClean="0">
                <a:solidFill>
                  <a:srgbClr val="000000"/>
                </a:solidFill>
              </a:rPr>
              <a:t>Gordon, Dublin Institute of Technology</a:t>
            </a:r>
            <a:endParaRPr lang="en-US" sz="1600" i="1" dirty="0">
              <a:solidFill>
                <a:srgbClr val="000000"/>
              </a:solidFill>
            </a:endParaRPr>
          </a:p>
        </p:txBody>
      </p:sp>
    </p:spTree>
    <p:extLst>
      <p:ext uri="{BB962C8B-B14F-4D97-AF65-F5344CB8AC3E}">
        <p14:creationId xmlns:p14="http://schemas.microsoft.com/office/powerpoint/2010/main" val="21629885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IE" i="1" smtClean="0"/>
              <a:t>The Literary Digest</a:t>
            </a:r>
            <a:r>
              <a:rPr lang="en-IE" smtClean="0"/>
              <a:t> Poll</a:t>
            </a:r>
            <a:endParaRPr lang="en-US" smtClean="0"/>
          </a:p>
        </p:txBody>
      </p:sp>
      <p:sp>
        <p:nvSpPr>
          <p:cNvPr id="19459" name="Rectangle 3"/>
          <p:cNvSpPr>
            <a:spLocks noGrp="1" noChangeArrowheads="1"/>
          </p:cNvSpPr>
          <p:nvPr>
            <p:ph type="body" idx="1"/>
          </p:nvPr>
        </p:nvSpPr>
        <p:spPr/>
        <p:txBody>
          <a:bodyPr/>
          <a:lstStyle/>
          <a:p>
            <a:pPr eaLnBrk="1" hangingPunct="1"/>
            <a:r>
              <a:rPr lang="en-US" b="1" smtClean="0">
                <a:latin typeface="Times New Roman" panose="02020603050405020304" pitchFamily="18" charset="0"/>
              </a:rPr>
              <a:t>Response rate:</a:t>
            </a:r>
            <a:r>
              <a:rPr lang="en-US" smtClean="0">
                <a:latin typeface="Times New Roman" panose="02020603050405020304" pitchFamily="18" charset="0"/>
              </a:rPr>
              <a:t> approximately 25%, or 2,376,523 responses</a:t>
            </a:r>
          </a:p>
          <a:p>
            <a:pPr eaLnBrk="1" hangingPunct="1"/>
            <a:r>
              <a:rPr lang="en-US" b="1" smtClean="0">
                <a:latin typeface="Times New Roman" panose="02020603050405020304" pitchFamily="18" charset="0"/>
              </a:rPr>
              <a:t>Result:</a:t>
            </a:r>
            <a:r>
              <a:rPr lang="en-US" smtClean="0">
                <a:latin typeface="Times New Roman" panose="02020603050405020304" pitchFamily="18" charset="0"/>
              </a:rPr>
              <a:t> Landon in a landslide (predicted 57% of the vote, Roosevelt predicted 40%)</a:t>
            </a:r>
          </a:p>
          <a:p>
            <a:pPr eaLnBrk="1" hangingPunct="1"/>
            <a:r>
              <a:rPr lang="en-US" b="1" smtClean="0">
                <a:latin typeface="Times New Roman" panose="02020603050405020304" pitchFamily="18" charset="0"/>
              </a:rPr>
              <a:t>Election result: </a:t>
            </a:r>
            <a:r>
              <a:rPr lang="en-US" smtClean="0">
                <a:latin typeface="Times New Roman" panose="02020603050405020304" pitchFamily="18" charset="0"/>
              </a:rPr>
              <a:t>Roosevelt received approximately 60% of the vote</a:t>
            </a:r>
            <a:endParaRPr lang="en-US" sz="3600" smtClean="0"/>
          </a:p>
          <a:p>
            <a:pPr eaLnBrk="1" hangingPunct="1">
              <a:buFont typeface="Wingdings" panose="05000000000000000000" pitchFamily="2" charset="2"/>
              <a:buNone/>
            </a:pPr>
            <a:endParaRPr lang="en-US" smtClean="0">
              <a:latin typeface="Times New Roman" panose="02020603050405020304" pitchFamily="18" charset="0"/>
            </a:endParaRPr>
          </a:p>
        </p:txBody>
      </p:sp>
      <p:pic>
        <p:nvPicPr>
          <p:cNvPr id="19460" name="Picture 5" descr="fr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115888"/>
            <a:ext cx="1295400"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6519446"/>
            <a:ext cx="5246837" cy="338554"/>
          </a:xfrm>
          <a:prstGeom prst="rect">
            <a:avLst/>
          </a:prstGeom>
          <a:noFill/>
        </p:spPr>
        <p:txBody>
          <a:bodyPr wrap="none" rtlCol="0">
            <a:spAutoFit/>
          </a:bodyPr>
          <a:lstStyle/>
          <a:p>
            <a:r>
              <a:rPr lang="en-US" sz="1600" b="1" i="1" dirty="0" smtClean="0">
                <a:solidFill>
                  <a:srgbClr val="000000"/>
                </a:solidFill>
              </a:rPr>
              <a:t>Slide Credit:  </a:t>
            </a:r>
            <a:r>
              <a:rPr lang="en-US" sz="1600" i="1" dirty="0">
                <a:solidFill>
                  <a:srgbClr val="000000"/>
                </a:solidFill>
              </a:rPr>
              <a:t>Damian </a:t>
            </a:r>
            <a:r>
              <a:rPr lang="en-US" sz="1600" i="1" dirty="0" smtClean="0">
                <a:solidFill>
                  <a:srgbClr val="000000"/>
                </a:solidFill>
              </a:rPr>
              <a:t>Gordon, Dublin Institute of Technology</a:t>
            </a:r>
            <a:endParaRPr lang="en-US" sz="1600" i="1" dirty="0">
              <a:solidFill>
                <a:srgbClr val="000000"/>
              </a:solidFill>
            </a:endParaRPr>
          </a:p>
        </p:txBody>
      </p:sp>
    </p:spTree>
    <p:extLst>
      <p:ext uri="{BB962C8B-B14F-4D97-AF65-F5344CB8AC3E}">
        <p14:creationId xmlns:p14="http://schemas.microsoft.com/office/powerpoint/2010/main" val="184820762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IE" i="1" smtClean="0"/>
              <a:t>The Literary Digest</a:t>
            </a:r>
            <a:r>
              <a:rPr lang="en-IE" smtClean="0"/>
              <a:t> Poll</a:t>
            </a:r>
            <a:endParaRPr lang="en-US" smtClean="0"/>
          </a:p>
        </p:txBody>
      </p:sp>
      <p:sp>
        <p:nvSpPr>
          <p:cNvPr id="21507" name="Rectangle 3"/>
          <p:cNvSpPr>
            <a:spLocks noGrp="1" noChangeArrowheads="1"/>
          </p:cNvSpPr>
          <p:nvPr>
            <p:ph type="body" idx="1"/>
          </p:nvPr>
        </p:nvSpPr>
        <p:spPr/>
        <p:txBody>
          <a:bodyPr/>
          <a:lstStyle/>
          <a:p>
            <a:pPr eaLnBrk="1" hangingPunct="1"/>
            <a:r>
              <a:rPr lang="en-IE" sz="2400" b="1" dirty="0" smtClean="0">
                <a:latin typeface="Times New Roman" panose="02020603050405020304" pitchFamily="18" charset="0"/>
              </a:rPr>
              <a:t>POSSIBLE CAUSES OF ERROR</a:t>
            </a:r>
            <a:endParaRPr lang="en-US" sz="2400" b="1" dirty="0" smtClean="0">
              <a:latin typeface="Times New Roman" panose="02020603050405020304" pitchFamily="18" charset="0"/>
            </a:endParaRPr>
          </a:p>
          <a:p>
            <a:pPr eaLnBrk="1" hangingPunct="1"/>
            <a:r>
              <a:rPr lang="en-US" sz="2400" i="1" dirty="0" smtClean="0">
                <a:latin typeface="Times New Roman" panose="02020603050405020304" pitchFamily="18" charset="0"/>
              </a:rPr>
              <a:t>Selection Bias</a:t>
            </a:r>
            <a:r>
              <a:rPr lang="en-US" sz="2400" dirty="0" smtClean="0">
                <a:latin typeface="Times New Roman" panose="02020603050405020304" pitchFamily="18" charset="0"/>
              </a:rPr>
              <a:t>: By taking names and addresses from telephone directories, survey systematically excluded poor voters.</a:t>
            </a:r>
          </a:p>
          <a:p>
            <a:pPr lvl="1" eaLnBrk="1" hangingPunct="1"/>
            <a:r>
              <a:rPr lang="en-US" sz="2400" dirty="0" smtClean="0">
                <a:latin typeface="Times New Roman" panose="02020603050405020304" pitchFamily="18" charset="0"/>
              </a:rPr>
              <a:t>Republicans were markedly overrepresented</a:t>
            </a:r>
          </a:p>
          <a:p>
            <a:pPr lvl="1" eaLnBrk="1" hangingPunct="1"/>
            <a:r>
              <a:rPr lang="en-US" sz="2400" dirty="0" smtClean="0">
                <a:latin typeface="Times New Roman" panose="02020603050405020304" pitchFamily="18" charset="0"/>
              </a:rPr>
              <a:t>In 1936, Democrats did not have as many phones,  not as likely to drive cars, and did not read the </a:t>
            </a:r>
            <a:r>
              <a:rPr lang="en-US" sz="2400" i="1" dirty="0" smtClean="0">
                <a:latin typeface="Times New Roman" panose="02020603050405020304" pitchFamily="18" charset="0"/>
              </a:rPr>
              <a:t>Literary Digest</a:t>
            </a:r>
          </a:p>
          <a:p>
            <a:endParaRPr lang="en-US" i="1" dirty="0">
              <a:latin typeface="Times New Roman" panose="02020603050405020304" pitchFamily="18" charset="0"/>
            </a:endParaRPr>
          </a:p>
          <a:p>
            <a:r>
              <a:rPr lang="en-US" b="1" i="1" dirty="0" smtClean="0">
                <a:latin typeface="Times New Roman" panose="02020603050405020304" pitchFamily="18" charset="0"/>
              </a:rPr>
              <a:t>Any other causes?</a:t>
            </a:r>
          </a:p>
        </p:txBody>
      </p:sp>
      <p:pic>
        <p:nvPicPr>
          <p:cNvPr id="21508" name="Picture 5" descr="fr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115888"/>
            <a:ext cx="1295400"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6519446"/>
            <a:ext cx="5246837" cy="338554"/>
          </a:xfrm>
          <a:prstGeom prst="rect">
            <a:avLst/>
          </a:prstGeom>
          <a:noFill/>
        </p:spPr>
        <p:txBody>
          <a:bodyPr wrap="none" rtlCol="0">
            <a:spAutoFit/>
          </a:bodyPr>
          <a:lstStyle/>
          <a:p>
            <a:r>
              <a:rPr lang="en-US" sz="1600" b="1" i="1" dirty="0" smtClean="0">
                <a:solidFill>
                  <a:srgbClr val="000000"/>
                </a:solidFill>
              </a:rPr>
              <a:t>Slide Credit:  </a:t>
            </a:r>
            <a:r>
              <a:rPr lang="en-US" sz="1600" i="1" dirty="0">
                <a:solidFill>
                  <a:srgbClr val="000000"/>
                </a:solidFill>
              </a:rPr>
              <a:t>Damian </a:t>
            </a:r>
            <a:r>
              <a:rPr lang="en-US" sz="1600" i="1" dirty="0" smtClean="0">
                <a:solidFill>
                  <a:srgbClr val="000000"/>
                </a:solidFill>
              </a:rPr>
              <a:t>Gordon, Dublin Institute of Technology</a:t>
            </a:r>
            <a:endParaRPr lang="en-US" sz="1600" i="1" dirty="0">
              <a:solidFill>
                <a:srgbClr val="000000"/>
              </a:solidFill>
            </a:endParaRPr>
          </a:p>
        </p:txBody>
      </p:sp>
    </p:spTree>
    <p:extLst>
      <p:ext uri="{BB962C8B-B14F-4D97-AF65-F5344CB8AC3E}">
        <p14:creationId xmlns:p14="http://schemas.microsoft.com/office/powerpoint/2010/main" val="2853256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i="1" smtClean="0"/>
              <a:t>The Literary Digest</a:t>
            </a:r>
            <a:r>
              <a:rPr lang="en-IE" smtClean="0"/>
              <a:t> Poll</a:t>
            </a:r>
            <a:endParaRPr lang="en-US" smtClean="0"/>
          </a:p>
        </p:txBody>
      </p:sp>
      <p:sp>
        <p:nvSpPr>
          <p:cNvPr id="23555" name="Rectangle 3"/>
          <p:cNvSpPr>
            <a:spLocks noGrp="1" noChangeArrowheads="1"/>
          </p:cNvSpPr>
          <p:nvPr>
            <p:ph type="body" idx="1"/>
          </p:nvPr>
        </p:nvSpPr>
        <p:spPr/>
        <p:txBody>
          <a:bodyPr/>
          <a:lstStyle/>
          <a:p>
            <a:pPr eaLnBrk="1" hangingPunct="1"/>
            <a:r>
              <a:rPr lang="en-IE" sz="2800" b="1" dirty="0" smtClean="0">
                <a:latin typeface="Times New Roman" panose="02020603050405020304" pitchFamily="18" charset="0"/>
              </a:rPr>
              <a:t>POSSIBLE CAUSES OF ERROR</a:t>
            </a:r>
            <a:endParaRPr lang="en-US" sz="2800" b="1" i="1" dirty="0" smtClean="0">
              <a:latin typeface="Times New Roman" panose="02020603050405020304" pitchFamily="18" charset="0"/>
            </a:endParaRPr>
          </a:p>
          <a:p>
            <a:pPr eaLnBrk="1" hangingPunct="1"/>
            <a:r>
              <a:rPr lang="en-US" sz="2800" i="1" dirty="0" smtClean="0">
                <a:latin typeface="Times New Roman" panose="02020603050405020304" pitchFamily="18" charset="0"/>
              </a:rPr>
              <a:t>Non-response Bias</a:t>
            </a:r>
            <a:r>
              <a:rPr lang="en-US" sz="2800" dirty="0" smtClean="0">
                <a:latin typeface="Times New Roman" panose="02020603050405020304" pitchFamily="18" charset="0"/>
              </a:rPr>
              <a:t>: Because only 20% of 10 million people returned surveys, non-respondents may have different preferences from respondents</a:t>
            </a:r>
          </a:p>
          <a:p>
            <a:pPr lvl="1" eaLnBrk="1" hangingPunct="1"/>
            <a:r>
              <a:rPr lang="en-US" dirty="0" smtClean="0">
                <a:latin typeface="Times New Roman" panose="02020603050405020304" pitchFamily="18" charset="0"/>
              </a:rPr>
              <a:t>Indeed, respondents favored Landon</a:t>
            </a:r>
          </a:p>
          <a:p>
            <a:pPr lvl="1" eaLnBrk="1" hangingPunct="1"/>
            <a:r>
              <a:rPr lang="en-US" dirty="0" smtClean="0">
                <a:latin typeface="Times New Roman" panose="02020603050405020304" pitchFamily="18" charset="0"/>
              </a:rPr>
              <a:t>Greater response rates reduce the odds of biased samples </a:t>
            </a:r>
          </a:p>
          <a:p>
            <a:pPr eaLnBrk="1" hangingPunct="1"/>
            <a:endParaRPr lang="en-US" sz="2800" dirty="0" smtClean="0">
              <a:latin typeface="Times New Roman" panose="02020603050405020304" pitchFamily="18" charset="0"/>
            </a:endParaRPr>
          </a:p>
        </p:txBody>
      </p:sp>
      <p:pic>
        <p:nvPicPr>
          <p:cNvPr id="23556" name="Picture 5" descr="fr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115888"/>
            <a:ext cx="1295400"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6519446"/>
            <a:ext cx="5246837" cy="338554"/>
          </a:xfrm>
          <a:prstGeom prst="rect">
            <a:avLst/>
          </a:prstGeom>
          <a:noFill/>
        </p:spPr>
        <p:txBody>
          <a:bodyPr wrap="none" rtlCol="0">
            <a:spAutoFit/>
          </a:bodyPr>
          <a:lstStyle/>
          <a:p>
            <a:r>
              <a:rPr lang="en-US" sz="1600" b="1" i="1" dirty="0" smtClean="0">
                <a:solidFill>
                  <a:srgbClr val="000000"/>
                </a:solidFill>
              </a:rPr>
              <a:t>Slide Credit:  </a:t>
            </a:r>
            <a:r>
              <a:rPr lang="en-US" sz="1600" i="1" dirty="0">
                <a:solidFill>
                  <a:srgbClr val="000000"/>
                </a:solidFill>
              </a:rPr>
              <a:t>Damian </a:t>
            </a:r>
            <a:r>
              <a:rPr lang="en-US" sz="1600" i="1" dirty="0" smtClean="0">
                <a:solidFill>
                  <a:srgbClr val="000000"/>
                </a:solidFill>
              </a:rPr>
              <a:t>Gordon, Dublin Institute of Technology</a:t>
            </a:r>
            <a:endParaRPr lang="en-US" sz="1600" i="1" dirty="0">
              <a:solidFill>
                <a:srgbClr val="000000"/>
              </a:solidFill>
            </a:endParaRPr>
          </a:p>
        </p:txBody>
      </p:sp>
    </p:spTree>
    <p:extLst>
      <p:ext uri="{BB962C8B-B14F-4D97-AF65-F5344CB8AC3E}">
        <p14:creationId xmlns:p14="http://schemas.microsoft.com/office/powerpoint/2010/main" val="8535796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there selection bias in our Lyme Disease sample?</a:t>
            </a:r>
            <a:endParaRPr lang="en-US" dirty="0"/>
          </a:p>
        </p:txBody>
      </p:sp>
      <p:sp>
        <p:nvSpPr>
          <p:cNvPr id="3" name="Content Placeholder 2"/>
          <p:cNvSpPr>
            <a:spLocks noGrp="1"/>
          </p:cNvSpPr>
          <p:nvPr>
            <p:ph idx="1"/>
          </p:nvPr>
        </p:nvSpPr>
        <p:spPr/>
        <p:txBody>
          <a:bodyPr/>
          <a:lstStyle/>
          <a:p>
            <a:pPr marL="0" indent="0">
              <a:buNone/>
            </a:pPr>
            <a:r>
              <a:rPr lang="en-US" dirty="0" smtClean="0"/>
              <a:t>We surveyed people in online mailing lists &amp; used ‘snowball’ sampling</a:t>
            </a:r>
          </a:p>
          <a:p>
            <a:pPr marL="0" indent="0">
              <a:buNone/>
            </a:pPr>
            <a:r>
              <a:rPr lang="en-US" dirty="0" smtClean="0"/>
              <a:t>Other options?</a:t>
            </a:r>
          </a:p>
          <a:p>
            <a:pPr lvl="1"/>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6264862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there selection bias in our Lyme </a:t>
            </a:r>
            <a:r>
              <a:rPr lang="en-US" smtClean="0"/>
              <a:t>Disease sample?</a:t>
            </a:r>
            <a:endParaRPr lang="en-US" dirty="0"/>
          </a:p>
        </p:txBody>
      </p:sp>
      <p:sp>
        <p:nvSpPr>
          <p:cNvPr id="3" name="Content Placeholder 2"/>
          <p:cNvSpPr>
            <a:spLocks noGrp="1"/>
          </p:cNvSpPr>
          <p:nvPr>
            <p:ph idx="1"/>
          </p:nvPr>
        </p:nvSpPr>
        <p:spPr/>
        <p:txBody>
          <a:bodyPr/>
          <a:lstStyle/>
          <a:p>
            <a:pPr marL="0" indent="0">
              <a:buNone/>
            </a:pPr>
            <a:r>
              <a:rPr lang="en-US" dirty="0" smtClean="0"/>
              <a:t>We surveyed people in online mailing lists &amp; used ‘snowball’ sampling</a:t>
            </a:r>
          </a:p>
          <a:p>
            <a:pPr marL="0" indent="0">
              <a:buNone/>
            </a:pPr>
            <a:r>
              <a:rPr lang="en-US" dirty="0" smtClean="0"/>
              <a:t>Other options?</a:t>
            </a:r>
          </a:p>
          <a:p>
            <a:pPr lvl="1"/>
            <a:r>
              <a:rPr lang="en-US" dirty="0" smtClean="0"/>
              <a:t>Randomly call phone numbers in different regions</a:t>
            </a:r>
          </a:p>
          <a:p>
            <a:pPr lvl="1"/>
            <a:r>
              <a:rPr lang="en-US" dirty="0" smtClean="0"/>
              <a:t>Hang out in doctors’ offices</a:t>
            </a:r>
          </a:p>
          <a:p>
            <a:pPr lvl="1"/>
            <a:r>
              <a:rPr lang="en-US" dirty="0" smtClean="0"/>
              <a:t>Advertise on buses and billboards</a:t>
            </a:r>
          </a:p>
          <a:p>
            <a:pPr lvl="1"/>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13436985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a:hlinkClick r:id="rId2"/>
              </a:rPr>
              <a:t>https://</a:t>
            </a:r>
            <a:r>
              <a:rPr lang="en-US" dirty="0" err="1">
                <a:hlinkClick r:id="rId2"/>
              </a:rPr>
              <a:t>github.com</a:t>
            </a:r>
            <a:r>
              <a:rPr lang="en-US" dirty="0">
                <a:hlinkClick r:id="rId2"/>
              </a:rPr>
              <a:t>/</a:t>
            </a:r>
            <a:r>
              <a:rPr lang="en-US" dirty="0" err="1">
                <a:hlinkClick r:id="rId2"/>
              </a:rPr>
              <a:t>jmankoff</a:t>
            </a:r>
            <a:r>
              <a:rPr lang="en-US" dirty="0">
                <a:hlinkClick r:id="rId2"/>
              </a:rPr>
              <a:t>/data</a:t>
            </a:r>
            <a:r>
              <a:rPr lang="en-US" dirty="0" smtClean="0">
                <a:hlinkClick r:id="rId2"/>
              </a:rPr>
              <a:t>/</a:t>
            </a:r>
            <a:endParaRPr lang="en-US" dirty="0" smtClean="0"/>
          </a:p>
          <a:p>
            <a:pPr marL="0" indent="0">
              <a:buNone/>
            </a:pPr>
            <a:r>
              <a:rPr lang="en-US" dirty="0"/>
              <a:t>(</a:t>
            </a:r>
            <a:r>
              <a:rPr lang="en-US" dirty="0" smtClean="0"/>
              <a:t>Slides &amp; Source code)</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7297448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there selection bias here?</a:t>
            </a:r>
            <a:endParaRPr lang="en-US" dirty="0"/>
          </a:p>
        </p:txBody>
      </p:sp>
      <p:sp>
        <p:nvSpPr>
          <p:cNvPr id="3" name="Content Placeholder 2"/>
          <p:cNvSpPr>
            <a:spLocks noGrp="1"/>
          </p:cNvSpPr>
          <p:nvPr>
            <p:ph idx="1"/>
          </p:nvPr>
        </p:nvSpPr>
        <p:spPr/>
        <p:txBody>
          <a:bodyPr/>
          <a:lstStyle/>
          <a:p>
            <a:pPr marL="0" indent="0">
              <a:buNone/>
            </a:pPr>
            <a:r>
              <a:rPr lang="en-US" dirty="0" smtClean="0"/>
              <a:t>Personal data can piggyback on existing devices (</a:t>
            </a:r>
            <a:r>
              <a:rPr lang="en-US" i="1" dirty="0" smtClean="0"/>
              <a:t>e.g., </a:t>
            </a:r>
            <a:r>
              <a:rPr lang="en-US" dirty="0"/>
              <a:t>Make an android app people want to use (</a:t>
            </a:r>
            <a:r>
              <a:rPr lang="en-US" i="1" dirty="0"/>
              <a:t>e.g. </a:t>
            </a:r>
            <a:r>
              <a:rPr lang="en-US" dirty="0"/>
              <a:t>battery alerts) and give it free in return for </a:t>
            </a:r>
            <a:r>
              <a:rPr lang="en-US" dirty="0" smtClean="0"/>
              <a:t>data)</a:t>
            </a:r>
          </a:p>
          <a:p>
            <a:pPr marL="0" indent="0">
              <a:buNone/>
            </a:pPr>
            <a:r>
              <a:rPr lang="en-US" dirty="0" smtClean="0"/>
              <a:t>Public data can too (satellite data for example; or our current work with the Gates building)</a:t>
            </a:r>
          </a:p>
          <a:p>
            <a:pPr marL="0" indent="0">
              <a:buNone/>
            </a:pP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356276331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Sources of Error</a:t>
            </a:r>
            <a:endParaRPr lang="en-US" sz="4000" dirty="0"/>
          </a:p>
        </p:txBody>
      </p:sp>
      <p:sp>
        <p:nvSpPr>
          <p:cNvPr id="3" name="Content Placeholder 2"/>
          <p:cNvSpPr>
            <a:spLocks noGrp="1"/>
          </p:cNvSpPr>
          <p:nvPr>
            <p:ph idx="1"/>
          </p:nvPr>
        </p:nvSpPr>
        <p:spPr/>
        <p:txBody>
          <a:bodyPr/>
          <a:lstStyle/>
          <a:p>
            <a:pPr marL="0" indent="0">
              <a:buNone/>
            </a:pPr>
            <a:r>
              <a:rPr lang="en-US" dirty="0" smtClean="0"/>
              <a:t>Sampling errors</a:t>
            </a:r>
            <a:endParaRPr lang="en-US" dirty="0"/>
          </a:p>
          <a:p>
            <a:pPr lvl="1"/>
            <a:r>
              <a:rPr lang="en-US" i="1" dirty="0" smtClean="0"/>
              <a:t>Random Errors </a:t>
            </a:r>
            <a:r>
              <a:rPr lang="en-US" dirty="0"/>
              <a:t>due to the sample forming only part of the </a:t>
            </a:r>
            <a:r>
              <a:rPr lang="en-US" dirty="0" smtClean="0"/>
              <a:t>population</a:t>
            </a:r>
          </a:p>
          <a:p>
            <a:pPr lvl="1"/>
            <a:r>
              <a:rPr lang="en-US" i="1" dirty="0" smtClean="0"/>
              <a:t>Systematic Bias </a:t>
            </a:r>
            <a:r>
              <a:rPr lang="en-US" dirty="0" smtClean="0"/>
              <a:t>in sampling</a:t>
            </a:r>
            <a:endParaRPr lang="en-US" i="1" dirty="0"/>
          </a:p>
          <a:p>
            <a:pPr marL="0" indent="0">
              <a:buNone/>
            </a:pPr>
            <a:r>
              <a:rPr lang="en-US" b="1" dirty="0" smtClean="0"/>
              <a:t>Bias During Data Collection</a:t>
            </a:r>
            <a:endParaRPr lang="en-US" b="1" dirty="0"/>
          </a:p>
          <a:p>
            <a:pPr lvl="1"/>
            <a:r>
              <a:rPr lang="en-US" dirty="0" smtClean="0"/>
              <a:t>Demand Characteristics</a:t>
            </a:r>
          </a:p>
          <a:p>
            <a:pPr lvl="1"/>
            <a:r>
              <a:rPr lang="en-US" dirty="0" smtClean="0"/>
              <a:t>Illusory Superiority</a:t>
            </a:r>
          </a:p>
          <a:p>
            <a:pPr marL="0" indent="0">
              <a:buNone/>
            </a:pPr>
            <a:r>
              <a:rPr lang="en-US" dirty="0" smtClean="0"/>
              <a:t>Data </a:t>
            </a:r>
            <a:r>
              <a:rPr lang="en-US" dirty="0"/>
              <a:t>entry / processing errors</a:t>
            </a:r>
          </a:p>
          <a:p>
            <a:pPr lvl="1"/>
            <a:r>
              <a:rPr lang="en-US" dirty="0"/>
              <a:t>Data is generated accurately but errors</a:t>
            </a:r>
            <a:br>
              <a:rPr lang="en-US" dirty="0"/>
            </a:br>
            <a:r>
              <a:rPr lang="en-US" dirty="0"/>
              <a:t>introduced during recording or processing</a:t>
            </a:r>
          </a:p>
          <a:p>
            <a:pPr marL="0" indent="0">
              <a:buNone/>
            </a:pPr>
            <a:endParaRPr lang="en-US" dirty="0"/>
          </a:p>
        </p:txBody>
      </p:sp>
    </p:spTree>
    <p:extLst>
      <p:ext uri="{BB962C8B-B14F-4D97-AF65-F5344CB8AC3E}">
        <p14:creationId xmlns:p14="http://schemas.microsoft.com/office/powerpoint/2010/main" val="5935853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Experiment:  Eye Witness 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82527116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08521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in front of you</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78227437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Mean 53.5 </a:t>
            </a:r>
            <a:r>
              <a:rPr lang="en-US" dirty="0" err="1" smtClean="0"/>
              <a:t>vs</a:t>
            </a:r>
            <a:r>
              <a:rPr lang="en-US" dirty="0" smtClean="0"/>
              <a:t>  66</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813135114"/>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230012369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2622191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err="1" smtClean="0"/>
              <a:t>anybroken</a:t>
            </a:r>
            <a:r>
              <a:rPr lang="en-US" dirty="0" smtClean="0"/>
              <a:t>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44717564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err="1" smtClean="0"/>
              <a:t>anybroken</a:t>
            </a:r>
            <a:r>
              <a:rPr lang="en-US" dirty="0" smtClean="0"/>
              <a:t>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64915953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8045173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944" y="310162"/>
            <a:ext cx="8189868" cy="990107"/>
          </a:xfrm>
        </p:spPr>
        <p:txBody>
          <a:bodyPr/>
          <a:lstStyle/>
          <a:p>
            <a:r>
              <a:rPr lang="en-US" dirty="0" smtClean="0"/>
              <a:t>You know this but … </a:t>
            </a:r>
            <a:br>
              <a:rPr lang="en-US" dirty="0" smtClean="0"/>
            </a:br>
            <a:r>
              <a:rPr lang="en-US" dirty="0" smtClean="0"/>
              <a:t>It Starts </a:t>
            </a:r>
            <a:r>
              <a:rPr lang="en-US" dirty="0"/>
              <a:t>W</a:t>
            </a:r>
            <a:r>
              <a:rPr lang="en-US" dirty="0" smtClean="0"/>
              <a:t>ith A Question</a:t>
            </a:r>
            <a:endParaRPr lang="en-US" dirty="0"/>
          </a:p>
        </p:txBody>
      </p:sp>
      <p:sp>
        <p:nvSpPr>
          <p:cNvPr id="3" name="Content Placeholder 2"/>
          <p:cNvSpPr>
            <a:spLocks noGrp="1"/>
          </p:cNvSpPr>
          <p:nvPr>
            <p:ph idx="1"/>
          </p:nvPr>
        </p:nvSpPr>
        <p:spPr>
          <a:xfrm>
            <a:off x="1128943" y="1300269"/>
            <a:ext cx="7048804" cy="4926860"/>
          </a:xfrm>
        </p:spPr>
        <p:txBody>
          <a:bodyPr/>
          <a:lstStyle/>
          <a:p>
            <a:pPr marL="0" indent="0">
              <a:buNone/>
            </a:pPr>
            <a:endParaRPr lang="en-US" dirty="0" smtClean="0"/>
          </a:p>
          <a:p>
            <a:pPr marL="0" indent="0">
              <a:buNone/>
            </a:pPr>
            <a:r>
              <a:rPr lang="en-US" dirty="0" smtClean="0"/>
              <a:t>How much do I exercise?</a:t>
            </a:r>
          </a:p>
          <a:p>
            <a:pPr marL="0" indent="0">
              <a:buNone/>
            </a:pPr>
            <a:endParaRPr lang="en-US" dirty="0"/>
          </a:p>
          <a:p>
            <a:pPr marL="0" indent="0">
              <a:buNone/>
            </a:pPr>
            <a:r>
              <a:rPr lang="en-US" dirty="0" smtClean="0"/>
              <a:t>What kind of question is this? Is it a good or a bad one?</a:t>
            </a:r>
            <a:r>
              <a:rPr lang="en-US" dirty="0"/>
              <a:t> </a:t>
            </a:r>
            <a:r>
              <a:rPr lang="en-US" dirty="0" smtClean="0"/>
              <a:t>Can we rephrase it?</a:t>
            </a:r>
          </a:p>
          <a:p>
            <a:pPr marL="0" indent="0">
              <a:buNone/>
            </a:pPr>
            <a:endParaRPr lang="en-US" dirty="0" smtClean="0"/>
          </a:p>
          <a:p>
            <a:pPr marL="0" indent="0">
              <a:buNone/>
            </a:pPr>
            <a:r>
              <a:rPr lang="en-US" dirty="0" smtClean="0"/>
              <a:t>What sort of data could help answer it? </a:t>
            </a:r>
            <a:r>
              <a:rPr lang="en-US" dirty="0"/>
              <a:t>What would a </a:t>
            </a:r>
            <a:r>
              <a:rPr lang="en-US" dirty="0" smtClean="0"/>
              <a:t>user need </a:t>
            </a:r>
            <a:r>
              <a:rPr lang="en-US" dirty="0"/>
              <a:t>to do to collect good quality data? </a:t>
            </a:r>
            <a:r>
              <a:rPr lang="en-US" dirty="0" smtClean="0"/>
              <a:t>What would they do with the data? </a:t>
            </a:r>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7" name="Picture 6" descr="sampler_Users_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85" y="2854566"/>
            <a:ext cx="952458" cy="939362"/>
          </a:xfrm>
          <a:prstGeom prst="rect">
            <a:avLst/>
          </a:prstGeom>
          <a:solidFill>
            <a:srgbClr val="FFFFFF"/>
          </a:solidFill>
        </p:spPr>
      </p:pic>
      <p:pic>
        <p:nvPicPr>
          <p:cNvPr id="8" name="Picture 7" descr="sampler_Users_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85" y="4277192"/>
            <a:ext cx="952458" cy="939362"/>
          </a:xfrm>
          <a:prstGeom prst="rect">
            <a:avLst/>
          </a:prstGeom>
          <a:solidFill>
            <a:srgbClr val="FFFFFF"/>
          </a:solidFill>
        </p:spPr>
      </p:pic>
    </p:spTree>
    <p:extLst>
      <p:ext uri="{BB962C8B-B14F-4D97-AF65-F5344CB8AC3E}">
        <p14:creationId xmlns:p14="http://schemas.microsoft.com/office/powerpoint/2010/main" val="91308009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4533777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4156077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this on ourselves</a:t>
            </a:r>
            <a:endParaRPr lang="en-US" dirty="0"/>
          </a:p>
        </p:txBody>
      </p:sp>
      <p:sp>
        <p:nvSpPr>
          <p:cNvPr id="4" name="Content Placeholder 2"/>
          <p:cNvSpPr>
            <a:spLocks noGrp="1"/>
          </p:cNvSpPr>
          <p:nvPr>
            <p:ph idx="1"/>
          </p:nvPr>
        </p:nvSpPr>
        <p:spPr>
          <a:xfrm>
            <a:off x="1128942" y="1847153"/>
            <a:ext cx="7503463" cy="4379976"/>
          </a:xfrm>
        </p:spPr>
        <p:txBody>
          <a:bodyPr>
            <a:normAutofit fontScale="92500"/>
          </a:bodyPr>
          <a:lstStyle/>
          <a:p>
            <a:pPr marL="0" indent="0">
              <a:buNone/>
            </a:pPr>
            <a:r>
              <a:rPr lang="en-US" dirty="0"/>
              <a:t>We would like to know about what you think about </a:t>
            </a:r>
            <a:r>
              <a:rPr lang="en-US" i="1" dirty="0" smtClean="0"/>
              <a:t>how well you recognize humor</a:t>
            </a:r>
            <a:r>
              <a:rPr lang="en-US" dirty="0" smtClean="0"/>
              <a:t>. We </a:t>
            </a:r>
            <a:r>
              <a:rPr lang="en-US" dirty="0"/>
              <a:t>want you to compare your own skill to the skills of the other people in this room. </a:t>
            </a:r>
            <a:r>
              <a:rPr lang="en-US" dirty="0" smtClean="0"/>
              <a:t>We </a:t>
            </a:r>
            <a:r>
              <a:rPr lang="en-US" dirty="0"/>
              <a:t>want you to indicate your own estimated position in this group.  </a:t>
            </a:r>
            <a:endParaRPr lang="en-US" dirty="0" smtClean="0"/>
          </a:p>
          <a:p>
            <a:pPr marL="0" indent="0">
              <a:buNone/>
            </a:pPr>
            <a:endParaRPr lang="en-US" dirty="0" smtClean="0"/>
          </a:p>
          <a:p>
            <a:pPr marL="0" indent="0">
              <a:buNone/>
            </a:pPr>
            <a:r>
              <a:rPr lang="en-US" dirty="0" smtClean="0"/>
              <a:t>Of </a:t>
            </a:r>
            <a:r>
              <a:rPr lang="en-US" dirty="0"/>
              <a:t>course, this is a difficult question because you may not know all of your classmates, much less how </a:t>
            </a:r>
            <a:r>
              <a:rPr lang="en-US" dirty="0" smtClean="0"/>
              <a:t>good their sense of humor is. </a:t>
            </a:r>
            <a:r>
              <a:rPr lang="en-US" dirty="0"/>
              <a:t>But please </a:t>
            </a:r>
            <a:r>
              <a:rPr lang="en-US" i="1" dirty="0"/>
              <a:t>make the most accurate estimate you can.</a:t>
            </a:r>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69119566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p:txBody>
          <a:bodyPr>
            <a:normAutofit fontScale="85000" lnSpcReduction="10000"/>
          </a:bodyPr>
          <a:lstStyle/>
          <a:p>
            <a:pPr marL="0" indent="0">
              <a:buNone/>
            </a:pPr>
            <a:r>
              <a:rPr lang="en-US" b="1" dirty="0" smtClean="0"/>
              <a:t>How good are you at recognizing humor, compared to peers such as those in this room?</a:t>
            </a:r>
          </a:p>
          <a:p>
            <a:pPr marL="0" indent="0">
              <a:buNone/>
            </a:pPr>
            <a:endParaRPr lang="en-US" sz="1400" dirty="0"/>
          </a:p>
          <a:p>
            <a:pPr marL="0" indent="0">
              <a:buNone/>
            </a:pPr>
            <a:r>
              <a:rPr lang="en-US" dirty="0" smtClean="0"/>
              <a:t>Text your reply to 0798071549</a:t>
            </a:r>
            <a:r>
              <a:rPr lang="en-US" dirty="0"/>
              <a:t> </a:t>
            </a:r>
            <a:r>
              <a:rPr lang="en-US" dirty="0" smtClean="0"/>
              <a:t>or tweet </a:t>
            </a:r>
            <a:r>
              <a:rPr lang="en-US" dirty="0"/>
              <a:t>@poll or go to http://</a:t>
            </a:r>
            <a:r>
              <a:rPr lang="en-US" dirty="0" err="1"/>
              <a:t>www.polleverywhere.com</a:t>
            </a:r>
            <a:r>
              <a:rPr lang="en-US" dirty="0" smtClean="0"/>
              <a:t>/</a:t>
            </a:r>
            <a:r>
              <a:rPr lang="en-US" dirty="0" err="1" smtClean="0"/>
              <a:t>jmankoff</a:t>
            </a:r>
            <a:endParaRPr lang="en-US" dirty="0"/>
          </a:p>
          <a:p>
            <a:pPr marL="0" indent="0">
              <a:buNone/>
            </a:pPr>
            <a:endParaRPr lang="en-US" sz="1600" dirty="0" smtClean="0"/>
          </a:p>
          <a:p>
            <a:pPr marL="0" indent="0">
              <a:buNone/>
            </a:pPr>
            <a:r>
              <a:rPr lang="en-US" dirty="0" smtClean="0"/>
              <a:t>The </a:t>
            </a:r>
            <a:r>
              <a:rPr lang="en-US" dirty="0"/>
              <a:t>content of your message should be </a:t>
            </a:r>
            <a:r>
              <a:rPr lang="en-US" dirty="0" smtClean="0"/>
              <a:t>405151 XX, </a:t>
            </a:r>
            <a:r>
              <a:rPr lang="en-US" dirty="0"/>
              <a:t>where </a:t>
            </a:r>
            <a:r>
              <a:rPr lang="en-US" b="1" dirty="0" smtClean="0"/>
              <a:t>XX</a:t>
            </a:r>
            <a:r>
              <a:rPr lang="en-US" dirty="0" smtClean="0"/>
              <a:t> </a:t>
            </a:r>
            <a:r>
              <a:rPr lang="en-US" dirty="0"/>
              <a:t>is </a:t>
            </a:r>
            <a:r>
              <a:rPr lang="en-US" dirty="0" smtClean="0"/>
              <a:t>your percentile rank relative to others</a:t>
            </a:r>
          </a:p>
          <a:p>
            <a:pPr marL="0" indent="0">
              <a:buNone/>
            </a:pPr>
            <a:endParaRPr lang="en-US" dirty="0"/>
          </a:p>
          <a:p>
            <a:pPr marL="0" indent="0">
              <a:buNone/>
            </a:pPr>
            <a:r>
              <a:rPr lang="en-US" dirty="0" smtClean="0"/>
              <a:t>Example:  reply of 405151 99 means that you are a better listener than 99% of the people in this room.</a:t>
            </a:r>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31720608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 </a:t>
            </a:r>
            <a:r>
              <a:rPr lang="en-US" smtClean="0"/>
              <a:t>55</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79267418"/>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212751235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994496" cy="369332"/>
          </a:xfrm>
          <a:prstGeom prst="rect">
            <a:avLst/>
          </a:prstGeom>
          <a:noFill/>
        </p:spPr>
        <p:txBody>
          <a:bodyPr wrap="none" rtlCol="0">
            <a:spAutoFit/>
          </a:bodyPr>
          <a:lstStyle/>
          <a:p>
            <a:r>
              <a:rPr lang="en-US" dirty="0" smtClean="0"/>
              <a:t>Figure 1: Perceived ability to recognize humor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a:xfrm>
            <a:off x="954132" y="310162"/>
            <a:ext cx="7490102" cy="990107"/>
          </a:xfrm>
        </p:spPr>
        <p:txBody>
          <a:bodyPr/>
          <a:lstStyle/>
          <a:p>
            <a:r>
              <a:rPr lang="en-US" sz="2800" dirty="0" smtClean="0"/>
              <a:t>Ability to recognize humor</a:t>
            </a:r>
            <a:endParaRPr lang="en-US" sz="2800" dirty="0"/>
          </a:p>
        </p:txBody>
      </p:sp>
      <p:pic>
        <p:nvPicPr>
          <p:cNvPr id="7" name="Picture 6"/>
          <p:cNvPicPr>
            <a:picLocks noChangeAspect="1"/>
          </p:cNvPicPr>
          <p:nvPr/>
        </p:nvPicPr>
        <p:blipFill>
          <a:blip r:embed="rId3"/>
          <a:stretch>
            <a:fillRect/>
          </a:stretch>
        </p:blipFill>
        <p:spPr>
          <a:xfrm>
            <a:off x="3435851" y="1559652"/>
            <a:ext cx="4719758" cy="4507236"/>
          </a:xfrm>
          <a:prstGeom prst="rect">
            <a:avLst/>
          </a:prstGeom>
        </p:spPr>
      </p:pic>
      <p:sp>
        <p:nvSpPr>
          <p:cNvPr id="8" name="Content Placeholder 7"/>
          <p:cNvSpPr>
            <a:spLocks noGrp="1"/>
          </p:cNvSpPr>
          <p:nvPr>
            <p:ph idx="1"/>
          </p:nvPr>
        </p:nvSpPr>
        <p:spPr>
          <a:xfrm>
            <a:off x="1128943" y="1847153"/>
            <a:ext cx="2140552" cy="4379976"/>
          </a:xfrm>
        </p:spPr>
        <p:txBody>
          <a:bodyPr/>
          <a:lstStyle/>
          <a:p>
            <a:pPr marL="0" indent="0">
              <a:buNone/>
            </a:pPr>
            <a:r>
              <a:rPr lang="en-US" sz="2000" dirty="0" err="1"/>
              <a:t>Krugar</a:t>
            </a:r>
            <a:r>
              <a:rPr lang="en-US" sz="2000" dirty="0"/>
              <a:t> &amp; </a:t>
            </a:r>
            <a:r>
              <a:rPr lang="en-US" sz="2000" dirty="0" smtClean="0"/>
              <a:t>Dunning (1999) “Unskilled </a:t>
            </a:r>
            <a:r>
              <a:rPr lang="en-US" sz="2000" dirty="0"/>
              <a:t>and Unaware of It: How Difficulties in Recognizing One’s Own Incompetence Lead to Inflated Self-</a:t>
            </a:r>
            <a:r>
              <a:rPr lang="en-US" sz="2000" dirty="0" smtClean="0"/>
              <a:t>Assessments”</a:t>
            </a:r>
          </a:p>
          <a:p>
            <a:pPr marL="0" indent="0">
              <a:buNone/>
            </a:pPr>
            <a:r>
              <a:rPr lang="en-US" sz="2000" dirty="0"/>
              <a:t>J. </a:t>
            </a:r>
            <a:r>
              <a:rPr lang="en-US" sz="2000" dirty="0" err="1"/>
              <a:t>Pers</a:t>
            </a:r>
            <a:r>
              <a:rPr lang="en-US" sz="2000" dirty="0"/>
              <a:t> &amp; Soc. Psych.</a:t>
            </a:r>
          </a:p>
          <a:p>
            <a:pPr marL="0" indent="0">
              <a:buNone/>
            </a:pPr>
            <a:endParaRPr lang="en-US" sz="2000" dirty="0"/>
          </a:p>
        </p:txBody>
      </p:sp>
    </p:spTree>
    <p:extLst>
      <p:ext uri="{BB962C8B-B14F-4D97-AF65-F5344CB8AC3E}">
        <p14:creationId xmlns:p14="http://schemas.microsoft.com/office/powerpoint/2010/main" val="56505747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19537572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136530019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582659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2509327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113191390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264627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spTree>
    <p:extLst>
      <p:ext uri="{BB962C8B-B14F-4D97-AF65-F5344CB8AC3E}">
        <p14:creationId xmlns:p14="http://schemas.microsoft.com/office/powerpoint/2010/main" val="2948206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‘Proxy </a:t>
            </a:r>
            <a:r>
              <a:rPr lang="en-US" dirty="0"/>
              <a:t>respondent</a:t>
            </a:r>
            <a:r>
              <a:rPr lang="en-US" dirty="0" smtClean="0"/>
              <a:t>’: Almost all data collection is a surrogate for the ‘real thing’ </a:t>
            </a:r>
          </a:p>
          <a:p>
            <a:pPr lvl="1"/>
            <a:r>
              <a:rPr lang="en-US" dirty="0" smtClean="0"/>
              <a:t>Regression to the mean  </a:t>
            </a:r>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2949144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Sources of Error</a:t>
            </a:r>
            <a:endParaRPr lang="en-US" sz="4000" dirty="0"/>
          </a:p>
        </p:txBody>
      </p:sp>
      <p:sp>
        <p:nvSpPr>
          <p:cNvPr id="3" name="Content Placeholder 2"/>
          <p:cNvSpPr>
            <a:spLocks noGrp="1"/>
          </p:cNvSpPr>
          <p:nvPr>
            <p:ph idx="1"/>
          </p:nvPr>
        </p:nvSpPr>
        <p:spPr/>
        <p:txBody>
          <a:bodyPr/>
          <a:lstStyle/>
          <a:p>
            <a:pPr marL="0" indent="0">
              <a:buNone/>
            </a:pPr>
            <a:r>
              <a:rPr lang="en-US" dirty="0" smtClean="0"/>
              <a:t>Sampling errors</a:t>
            </a:r>
            <a:endParaRPr lang="en-US" dirty="0"/>
          </a:p>
          <a:p>
            <a:pPr lvl="1"/>
            <a:r>
              <a:rPr lang="en-US" i="1" dirty="0" smtClean="0"/>
              <a:t>Random Errors </a:t>
            </a:r>
            <a:r>
              <a:rPr lang="en-US" dirty="0"/>
              <a:t>due to the sample forming only part of the </a:t>
            </a:r>
            <a:r>
              <a:rPr lang="en-US" dirty="0" smtClean="0"/>
              <a:t>population</a:t>
            </a:r>
          </a:p>
          <a:p>
            <a:pPr lvl="1"/>
            <a:r>
              <a:rPr lang="en-US" i="1" dirty="0" smtClean="0"/>
              <a:t>Systematic Bias </a:t>
            </a:r>
            <a:r>
              <a:rPr lang="en-US" dirty="0" smtClean="0"/>
              <a:t>in sampling</a:t>
            </a:r>
            <a:endParaRPr lang="en-US" i="1" dirty="0"/>
          </a:p>
          <a:p>
            <a:pPr marL="0" indent="0">
              <a:buNone/>
            </a:pPr>
            <a:r>
              <a:rPr lang="en-US" dirty="0" smtClean="0"/>
              <a:t>Bias During Data Collection</a:t>
            </a:r>
            <a:endParaRPr lang="en-US" dirty="0"/>
          </a:p>
          <a:p>
            <a:pPr lvl="1"/>
            <a:r>
              <a:rPr lang="en-US" dirty="0" smtClean="0"/>
              <a:t>Demand Characteristics</a:t>
            </a:r>
          </a:p>
          <a:p>
            <a:pPr lvl="1"/>
            <a:r>
              <a:rPr lang="en-US" dirty="0" smtClean="0"/>
              <a:t>Illusory Superiority</a:t>
            </a:r>
          </a:p>
          <a:p>
            <a:pPr marL="0" indent="0">
              <a:buNone/>
            </a:pPr>
            <a:r>
              <a:rPr lang="en-US" b="1" dirty="0" smtClean="0"/>
              <a:t>Data </a:t>
            </a:r>
            <a:r>
              <a:rPr lang="en-US" b="1" dirty="0"/>
              <a:t>entry / processing errors</a:t>
            </a:r>
          </a:p>
          <a:p>
            <a:pPr lvl="1"/>
            <a:r>
              <a:rPr lang="en-US" dirty="0"/>
              <a:t>Data is generated accurately but errors</a:t>
            </a:r>
            <a:br>
              <a:rPr lang="en-US" dirty="0"/>
            </a:br>
            <a:r>
              <a:rPr lang="en-US" dirty="0"/>
              <a:t>introduced during recording or processing</a:t>
            </a:r>
          </a:p>
          <a:p>
            <a:pPr marL="0" indent="0">
              <a:buNone/>
            </a:pPr>
            <a:endParaRPr lang="en-US" dirty="0"/>
          </a:p>
        </p:txBody>
      </p:sp>
    </p:spTree>
    <p:extLst>
      <p:ext uri="{BB962C8B-B14F-4D97-AF65-F5344CB8AC3E}">
        <p14:creationId xmlns:p14="http://schemas.microsoft.com/office/powerpoint/2010/main" val="59358539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3897212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Washington</a:t>
            </a:r>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70445138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66</a:t>
            </a:fld>
            <a:endParaRPr lang="en-US" dirty="0"/>
          </a:p>
        </p:txBody>
      </p:sp>
    </p:spTree>
    <p:extLst>
      <p:ext uri="{BB962C8B-B14F-4D97-AF65-F5344CB8AC3E}">
        <p14:creationId xmlns:p14="http://schemas.microsoft.com/office/powerpoint/2010/main" val="803477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67</a:t>
            </a:fld>
            <a:endParaRPr lang="en-US" dirty="0"/>
          </a:p>
        </p:txBody>
      </p:sp>
    </p:spTree>
    <p:extLst>
      <p:ext uri="{BB962C8B-B14F-4D97-AF65-F5344CB8AC3E}">
        <p14:creationId xmlns:p14="http://schemas.microsoft.com/office/powerpoint/2010/main" val="1014265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68</a:t>
            </a:fld>
            <a:endParaRPr lang="en-US" dirty="0"/>
          </a:p>
        </p:txBody>
      </p:sp>
    </p:spTree>
    <p:extLst>
      <p:ext uri="{BB962C8B-B14F-4D97-AF65-F5344CB8AC3E}">
        <p14:creationId xmlns:p14="http://schemas.microsoft.com/office/powerpoint/2010/main" val="159562844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The sensor (or respondent) is </a:t>
            </a:r>
            <a:r>
              <a:rPr lang="en-US" dirty="0" smtClean="0"/>
              <a:t>incorrect</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69</a:t>
            </a:fld>
            <a:endParaRPr lang="en-US" dirty="0"/>
          </a:p>
        </p:txBody>
      </p:sp>
    </p:spTree>
    <p:extLst>
      <p:ext uri="{BB962C8B-B14F-4D97-AF65-F5344CB8AC3E}">
        <p14:creationId xmlns:p14="http://schemas.microsoft.com/office/powerpoint/2010/main" val="5010383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108564230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588" y="310162"/>
            <a:ext cx="7223615" cy="990107"/>
          </a:xfrm>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70</a:t>
            </a:fld>
            <a:endParaRPr lang="en-US" dirty="0"/>
          </a:p>
        </p:txBody>
      </p:sp>
    </p:spTree>
    <p:extLst>
      <p:ext uri="{BB962C8B-B14F-4D97-AF65-F5344CB8AC3E}">
        <p14:creationId xmlns:p14="http://schemas.microsoft.com/office/powerpoint/2010/main" val="228568711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860" y="310162"/>
            <a:ext cx="6280441" cy="990107"/>
          </a:xfrm>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Are the extreme values?</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71</a:t>
            </a:fld>
            <a:endParaRPr lang="en-US" dirty="0"/>
          </a:p>
        </p:txBody>
      </p:sp>
    </p:spTree>
    <p:extLst>
      <p:ext uri="{BB962C8B-B14F-4D97-AF65-F5344CB8AC3E}">
        <p14:creationId xmlns:p14="http://schemas.microsoft.com/office/powerpoint/2010/main" val="106713108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860" y="310162"/>
            <a:ext cx="8005140" cy="990107"/>
          </a:xfrm>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72</a:t>
            </a:fld>
            <a:endParaRPr lang="en-US" dirty="0"/>
          </a:p>
        </p:txBody>
      </p:sp>
    </p:spTree>
    <p:extLst>
      <p:ext uri="{BB962C8B-B14F-4D97-AF65-F5344CB8AC3E}">
        <p14:creationId xmlns:p14="http://schemas.microsoft.com/office/powerpoint/2010/main" val="117415476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7751141" cy="990107"/>
          </a:xfrm>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br>
              <a:rPr lang="en-US" sz="2400" dirty="0"/>
            </a:br>
            <a:r>
              <a:rPr lang="en-US" sz="2400" dirty="0"/>
              <a:t>	(</a:t>
            </a:r>
            <a:r>
              <a:rPr lang="en-US" sz="2400" i="1" dirty="0"/>
              <a:t>e.g. </a:t>
            </a:r>
            <a:r>
              <a:rPr lang="en-US" sz="2400" dirty="0"/>
              <a:t>due to clutching)</a:t>
            </a:r>
          </a:p>
          <a:p>
            <a:pPr marL="0" indent="0">
              <a:buNone/>
            </a:pP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73</a:t>
            </a:fld>
            <a:endParaRPr lang="en-US" dirty="0"/>
          </a:p>
        </p:txBody>
      </p:sp>
    </p:spTree>
    <p:extLst>
      <p:ext uri="{BB962C8B-B14F-4D97-AF65-F5344CB8AC3E}">
        <p14:creationId xmlns:p14="http://schemas.microsoft.com/office/powerpoint/2010/main" val="180334499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missing value with a default. 0 was my default solution in </a:t>
            </a:r>
            <a:r>
              <a:rPr lang="en-US" dirty="0" err="1" smtClean="0"/>
              <a:t>explore.py</a:t>
            </a:r>
            <a:endParaRPr lang="en-US" dirty="0" smtClean="0"/>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74</a:t>
            </a:fld>
            <a:endParaRPr lang="en-US" dirty="0"/>
          </a:p>
        </p:txBody>
      </p:sp>
    </p:spTree>
    <p:extLst>
      <p:ext uri="{BB962C8B-B14F-4D97-AF65-F5344CB8AC3E}">
        <p14:creationId xmlns:p14="http://schemas.microsoft.com/office/powerpoint/2010/main" val="108423928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75</a:t>
            </a:fld>
            <a:endParaRPr lang="en-US" dirty="0"/>
          </a:p>
        </p:txBody>
      </p:sp>
    </p:spTree>
    <p:extLst>
      <p:ext uri="{BB962C8B-B14F-4D97-AF65-F5344CB8AC3E}">
        <p14:creationId xmlns:p14="http://schemas.microsoft.com/office/powerpoint/2010/main" val="215595468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76</a:t>
            </a:fld>
            <a:endParaRPr lang="en-US" dirty="0"/>
          </a:p>
        </p:txBody>
      </p:sp>
    </p:spTree>
    <p:extLst>
      <p:ext uri="{BB962C8B-B14F-4D97-AF65-F5344CB8AC3E}">
        <p14:creationId xmlns:p14="http://schemas.microsoft.com/office/powerpoint/2010/main" val="26043673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517981"/>
            <a:ext cx="8061951" cy="990107"/>
          </a:xfrm>
        </p:spPr>
        <p:txBody>
          <a:bodyPr/>
          <a:lstStyle/>
          <a:p>
            <a:r>
              <a:rPr lang="en-US" dirty="0"/>
              <a:t>Is your data Correct?</a:t>
            </a:r>
          </a:p>
        </p:txBody>
      </p:sp>
      <p:sp>
        <p:nvSpPr>
          <p:cNvPr id="8" name="Content Placeholder 7"/>
          <p:cNvSpPr>
            <a:spLocks noGrp="1"/>
          </p:cNvSpPr>
          <p:nvPr>
            <p:ph idx="1"/>
          </p:nvPr>
        </p:nvSpPr>
        <p:spPr>
          <a:xfrm>
            <a:off x="1023405" y="1700591"/>
            <a:ext cx="7223615" cy="4379976"/>
          </a:xfrm>
        </p:spPr>
        <p:txBody>
          <a:bodyPr/>
          <a:lstStyle/>
          <a:p>
            <a:pPr marL="0" lvl="1" indent="0">
              <a:buClr>
                <a:schemeClr val="accent3"/>
              </a:buClr>
              <a:buSzTx/>
              <a:buNone/>
            </a:pPr>
            <a:r>
              <a:rPr lang="en-US" sz="2800" dirty="0"/>
              <a:t>Itemize aspects of your data that are easy to </a:t>
            </a:r>
            <a:r>
              <a:rPr lang="en-US" sz="2800" dirty="0" smtClean="0"/>
              <a:t>verify</a:t>
            </a:r>
          </a:p>
          <a:p>
            <a:pPr marL="0" lvl="1" indent="0">
              <a:buClr>
                <a:schemeClr val="accent3"/>
              </a:buClr>
              <a:buSzTx/>
              <a:buNone/>
            </a:pPr>
            <a:r>
              <a:rPr lang="en-US" sz="2800" dirty="0" smtClean="0"/>
              <a:t>Compare (collect twice or find alt. source)</a:t>
            </a:r>
            <a:endParaRPr lang="en-US" sz="2800" dirty="0"/>
          </a:p>
          <a:p>
            <a:pPr marL="0" indent="0">
              <a:buNone/>
            </a:pPr>
            <a:r>
              <a:rPr lang="en-US" dirty="0" smtClean="0"/>
              <a:t>Analyze the data collection strategy and look for sources of bias </a:t>
            </a:r>
          </a:p>
          <a:p>
            <a:pPr marL="228600" lvl="1" indent="0">
              <a:buNone/>
            </a:pPr>
            <a:r>
              <a:rPr lang="en-US" sz="2400" dirty="0" smtClean="0"/>
              <a:t>Within the population</a:t>
            </a:r>
          </a:p>
          <a:p>
            <a:pPr marL="228600" lvl="1" indent="0">
              <a:buNone/>
            </a:pPr>
            <a:r>
              <a:rPr lang="en-US" sz="2400" dirty="0"/>
              <a:t>across variables (surveys with only round values; people who report everything in round numbers</a:t>
            </a:r>
            <a:r>
              <a:rPr lang="en-US" sz="2400" dirty="0" smtClean="0"/>
              <a:t>)</a:t>
            </a:r>
          </a:p>
          <a:p>
            <a:pPr marL="0" indent="0">
              <a:buNone/>
            </a:pPr>
            <a:r>
              <a:rPr lang="en-US" sz="3000" dirty="0" smtClean="0"/>
              <a:t>Determine how much is bad</a:t>
            </a:r>
          </a:p>
        </p:txBody>
      </p:sp>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77</a:t>
            </a:fld>
            <a:endParaRPr lang="en-US" dirty="0"/>
          </a:p>
        </p:txBody>
      </p:sp>
    </p:spTree>
    <p:extLst>
      <p:ext uri="{BB962C8B-B14F-4D97-AF65-F5344CB8AC3E}">
        <p14:creationId xmlns:p14="http://schemas.microsoft.com/office/powerpoint/2010/main" val="144502028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a:t>
            </a:r>
            <a:r>
              <a:rPr lang="en-US" sz="3000" dirty="0"/>
              <a:t>bias</a:t>
            </a:r>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6/26/14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78</a:t>
            </a:fld>
            <a:endParaRPr lang="en-US" dirty="0"/>
          </a:p>
        </p:txBody>
      </p:sp>
    </p:spTree>
    <p:extLst>
      <p:ext uri="{BB962C8B-B14F-4D97-AF65-F5344CB8AC3E}">
        <p14:creationId xmlns:p14="http://schemas.microsoft.com/office/powerpoint/2010/main" val="160979746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79</a:t>
            </a:fld>
            <a:endParaRPr lang="en-US" dirty="0"/>
          </a:p>
        </p:txBody>
      </p:sp>
    </p:spTree>
    <p:extLst>
      <p:ext uri="{BB962C8B-B14F-4D97-AF65-F5344CB8AC3E}">
        <p14:creationId xmlns:p14="http://schemas.microsoft.com/office/powerpoint/2010/main" val="24032780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427212175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analysis of 4 Data Sets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90020232"/>
              </p:ext>
            </p:extLst>
          </p:nvPr>
        </p:nvGraphicFramePr>
        <p:xfrm>
          <a:off x="465995" y="1510375"/>
          <a:ext cx="8348640" cy="4526982"/>
        </p:xfrm>
        <a:graphic>
          <a:graphicData uri="http://schemas.openxmlformats.org/drawingml/2006/table">
            <a:tbl>
              <a:tblPr firstRow="1" firstCol="1" bandRow="1">
                <a:tableStyleId>{5C22544A-7EE6-4342-B048-85BDC9FD1C3A}</a:tableStyleId>
              </a:tblPr>
              <a:tblGrid>
                <a:gridCol w="1669728"/>
                <a:gridCol w="1669728"/>
                <a:gridCol w="1669728"/>
                <a:gridCol w="1669728"/>
                <a:gridCol w="1669728"/>
              </a:tblGrid>
              <a:tr h="754497">
                <a:tc>
                  <a:txBody>
                    <a:bodyPr/>
                    <a:lstStyle/>
                    <a:p>
                      <a:pPr marL="0" marR="0" algn="l">
                        <a:spcBef>
                          <a:spcPts val="0"/>
                        </a:spcBef>
                        <a:spcAft>
                          <a:spcPts val="1000"/>
                        </a:spcAft>
                      </a:pP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Augsburg </a:t>
                      </a:r>
                      <a:br>
                        <a:rPr lang="en-US" sz="1800" dirty="0" smtClean="0">
                          <a:effectLst/>
                          <a:latin typeface="Calibri"/>
                          <a:ea typeface="ＭＳ 明朝"/>
                          <a:cs typeface="Calibri"/>
                        </a:rPr>
                      </a:br>
                      <a:r>
                        <a:rPr lang="en-US" sz="1800" dirty="0" smtClean="0">
                          <a:effectLst/>
                          <a:latin typeface="Calibri"/>
                          <a:ea typeface="ＭＳ 明朝"/>
                          <a:cs typeface="Calibri"/>
                        </a:rPr>
                        <a:t>Occupancy</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CMU</a:t>
                      </a:r>
                      <a:br>
                        <a:rPr lang="en-US" sz="1800" dirty="0" smtClean="0">
                          <a:effectLst/>
                          <a:latin typeface="Calibri"/>
                          <a:ea typeface="ＭＳ 明朝"/>
                          <a:cs typeface="Calibri"/>
                        </a:rPr>
                      </a:br>
                      <a:r>
                        <a:rPr lang="en-US" sz="1800" dirty="0" smtClean="0">
                          <a:effectLst/>
                          <a:latin typeface="Calibri"/>
                          <a:ea typeface="ＭＳ 明朝"/>
                          <a:cs typeface="Calibri"/>
                        </a:rPr>
                        <a:t>Occupancy</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UCSD</a:t>
                      </a:r>
                      <a:r>
                        <a:rPr lang="en-US" sz="1800" baseline="0" dirty="0" smtClean="0">
                          <a:effectLst/>
                          <a:latin typeface="Calibri"/>
                          <a:ea typeface="ＭＳ 明朝"/>
                          <a:cs typeface="Calibri"/>
                        </a:rPr>
                        <a:t> </a:t>
                      </a:r>
                      <a:br>
                        <a:rPr lang="en-US" sz="1800" baseline="0" dirty="0" smtClean="0">
                          <a:effectLst/>
                          <a:latin typeface="Calibri"/>
                          <a:ea typeface="ＭＳ 明朝"/>
                          <a:cs typeface="Calibri"/>
                        </a:rPr>
                      </a:br>
                      <a:r>
                        <a:rPr lang="en-US" sz="1800" dirty="0" smtClean="0">
                          <a:effectLst/>
                          <a:latin typeface="Calibri"/>
                          <a:ea typeface="ＭＳ 明朝"/>
                          <a:cs typeface="Calibri"/>
                        </a:rPr>
                        <a:t>Movement</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CMU Movement</a:t>
                      </a:r>
                      <a:endParaRPr lang="en-US" sz="1800" dirty="0">
                        <a:effectLst/>
                        <a:latin typeface="Calibri"/>
                        <a:ea typeface="ＭＳ 明朝"/>
                        <a:cs typeface="Calibri"/>
                      </a:endParaRPr>
                    </a:p>
                  </a:txBody>
                  <a:tcPr marL="68580" marR="68580" marT="0" marB="0" anchor="ctr"/>
                </a:tc>
              </a:tr>
              <a:tr h="754497">
                <a:tc>
                  <a:txBody>
                    <a:bodyPr/>
                    <a:lstStyle/>
                    <a:p>
                      <a:pPr marL="0" marR="0" algn="l">
                        <a:spcBef>
                          <a:spcPts val="0"/>
                        </a:spcBef>
                        <a:spcAft>
                          <a:spcPts val="1000"/>
                        </a:spcAft>
                      </a:pPr>
                      <a:r>
                        <a:rPr lang="en-US" sz="1800" b="1" i="0" dirty="0" smtClean="0">
                          <a:solidFill>
                            <a:srgbClr val="FFFFFF"/>
                          </a:solidFill>
                          <a:effectLst/>
                          <a:latin typeface="Calibri"/>
                          <a:ea typeface="ＭＳ 明朝"/>
                          <a:cs typeface="Calibri"/>
                        </a:rPr>
                        <a:t>Collection</a:t>
                      </a:r>
                      <a:br>
                        <a:rPr lang="en-US" sz="1800" b="1" i="0" dirty="0" smtClean="0">
                          <a:solidFill>
                            <a:srgbClr val="FFFFFF"/>
                          </a:solidFill>
                          <a:effectLst/>
                          <a:latin typeface="Calibri"/>
                          <a:ea typeface="ＭＳ 明朝"/>
                          <a:cs typeface="Calibri"/>
                        </a:rPr>
                      </a:br>
                      <a:r>
                        <a:rPr lang="en-US" sz="1800" b="1" i="0" dirty="0" smtClean="0">
                          <a:solidFill>
                            <a:srgbClr val="FFFFFF"/>
                          </a:solidFill>
                          <a:effectLst/>
                          <a:latin typeface="Calibri"/>
                          <a:ea typeface="ＭＳ 明朝"/>
                          <a:cs typeface="Calibri"/>
                        </a:rPr>
                        <a:t>Method</a:t>
                      </a:r>
                      <a:endParaRPr lang="en-US" sz="1800" i="0" dirty="0">
                        <a:solidFill>
                          <a:srgbClr val="FFFFFF"/>
                        </a:solidFill>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Smart </a:t>
                      </a:r>
                      <a:r>
                        <a:rPr lang="en-US" sz="1600" b="0" dirty="0" smtClean="0">
                          <a:solidFill>
                            <a:srgbClr val="000000"/>
                          </a:solidFill>
                          <a:effectLst/>
                          <a:latin typeface="Calibri"/>
                          <a:ea typeface="ＭＳ 明朝"/>
                          <a:cs typeface="Calibri"/>
                        </a:rPr>
                        <a:t>Door</a:t>
                      </a:r>
                      <a:br>
                        <a:rPr lang="en-US" sz="1600" b="0" dirty="0" smtClean="0">
                          <a:solidFill>
                            <a:srgbClr val="000000"/>
                          </a:solidFill>
                          <a:effectLst/>
                          <a:latin typeface="Calibri"/>
                          <a:ea typeface="ＭＳ 明朝"/>
                          <a:cs typeface="Calibri"/>
                        </a:rPr>
                      </a:br>
                      <a:r>
                        <a:rPr lang="en-US" sz="1600" b="0" dirty="0" smtClean="0">
                          <a:solidFill>
                            <a:srgbClr val="000000"/>
                          </a:solidFill>
                          <a:effectLst/>
                          <a:latin typeface="Calibri"/>
                          <a:ea typeface="ＭＳ 明朝"/>
                          <a:cs typeface="Calibri"/>
                        </a:rPr>
                        <a:t>Plate</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err="1">
                          <a:solidFill>
                            <a:srgbClr val="000000"/>
                          </a:solidFill>
                          <a:effectLst/>
                          <a:latin typeface="Calibri"/>
                          <a:ea typeface="ＭＳ 明朝"/>
                          <a:cs typeface="Calibri"/>
                        </a:rPr>
                        <a:t>BACNet</a:t>
                      </a:r>
                      <a:r>
                        <a:rPr lang="en-US" sz="1600" b="0" dirty="0">
                          <a:solidFill>
                            <a:srgbClr val="000000"/>
                          </a:solidFill>
                          <a:effectLst/>
                          <a:latin typeface="Calibri"/>
                          <a:ea typeface="ＭＳ 明朝"/>
                          <a:cs typeface="Calibri"/>
                        </a:rPr>
                        <a:t> Sensor Queries</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PDA-based </a:t>
                      </a:r>
                      <a:r>
                        <a:rPr lang="en-US" sz="1600" b="0" dirty="0" err="1">
                          <a:solidFill>
                            <a:srgbClr val="000000"/>
                          </a:solidFill>
                          <a:effectLst/>
                          <a:latin typeface="Calibri"/>
                          <a:ea typeface="ＭＳ 明朝"/>
                          <a:cs typeface="Calibri"/>
                        </a:rPr>
                        <a:t>WiFi</a:t>
                      </a:r>
                      <a:r>
                        <a:rPr lang="en-US" sz="1600" b="0" dirty="0">
                          <a:solidFill>
                            <a:srgbClr val="000000"/>
                          </a:solidFill>
                          <a:effectLst/>
                          <a:latin typeface="Calibri"/>
                          <a:ea typeface="ＭＳ 明朝"/>
                          <a:cs typeface="Calibri"/>
                        </a:rPr>
                        <a:t> triangulation</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Phone-</a:t>
                      </a:r>
                      <a:r>
                        <a:rPr lang="en-US" sz="1600" b="0" dirty="0" smtClean="0">
                          <a:solidFill>
                            <a:srgbClr val="000000"/>
                          </a:solidFill>
                          <a:effectLst/>
                          <a:latin typeface="Calibri"/>
                          <a:ea typeface="ＭＳ 明朝"/>
                          <a:cs typeface="Calibri"/>
                        </a:rPr>
                        <a:t>based</a:t>
                      </a:r>
                      <a:br>
                        <a:rPr lang="en-US" sz="1600" b="0" dirty="0" smtClean="0">
                          <a:solidFill>
                            <a:srgbClr val="000000"/>
                          </a:solidFill>
                          <a:effectLst/>
                          <a:latin typeface="Calibri"/>
                          <a:ea typeface="ＭＳ 明朝"/>
                          <a:cs typeface="Calibri"/>
                        </a:rPr>
                      </a:br>
                      <a:r>
                        <a:rPr lang="en-US" sz="1600" b="0" dirty="0" err="1" smtClean="0">
                          <a:solidFill>
                            <a:srgbClr val="000000"/>
                          </a:solidFill>
                          <a:effectLst/>
                          <a:latin typeface="Calibri"/>
                          <a:ea typeface="ＭＳ 明朝"/>
                          <a:cs typeface="Calibri"/>
                        </a:rPr>
                        <a:t>WiFi</a:t>
                      </a:r>
                      <a:r>
                        <a:rPr lang="en-US" sz="1600" b="0" dirty="0" smtClean="0">
                          <a:solidFill>
                            <a:srgbClr val="000000"/>
                          </a:solidFill>
                          <a:effectLst/>
                          <a:latin typeface="Calibri"/>
                          <a:ea typeface="ＭＳ 明朝"/>
                          <a:cs typeface="Calibri"/>
                        </a:rPr>
                        <a:t/>
                      </a:r>
                      <a:br>
                        <a:rPr lang="en-US" sz="1600" b="0" dirty="0" smtClean="0">
                          <a:solidFill>
                            <a:srgbClr val="000000"/>
                          </a:solidFill>
                          <a:effectLst/>
                          <a:latin typeface="Calibri"/>
                          <a:ea typeface="ＭＳ 明朝"/>
                          <a:cs typeface="Calibri"/>
                        </a:rPr>
                      </a:br>
                      <a:r>
                        <a:rPr lang="en-US" sz="1600" b="0" dirty="0" smtClean="0">
                          <a:solidFill>
                            <a:srgbClr val="000000"/>
                          </a:solidFill>
                          <a:effectLst/>
                          <a:latin typeface="Calibri"/>
                          <a:ea typeface="ＭＳ 明朝"/>
                          <a:cs typeface="Calibri"/>
                        </a:rPr>
                        <a:t>Triangulation</a:t>
                      </a:r>
                      <a:endParaRPr lang="en-US" sz="1600" b="0" dirty="0">
                        <a:effectLst/>
                        <a:latin typeface="Calibri"/>
                        <a:ea typeface="ＭＳ 明朝"/>
                        <a:cs typeface="Calibri"/>
                      </a:endParaRPr>
                    </a:p>
                  </a:txBody>
                  <a:tcPr marL="68580" marR="68580" marT="0" marB="0" anchor="ctr"/>
                </a:tc>
              </a:tr>
              <a:tr h="754497">
                <a:tc>
                  <a:txBody>
                    <a:bodyPr/>
                    <a:lstStyle/>
                    <a:p>
                      <a:pPr marL="0" marR="0" algn="l">
                        <a:spcBef>
                          <a:spcPts val="0"/>
                        </a:spcBef>
                        <a:spcAft>
                          <a:spcPts val="1000"/>
                        </a:spcAft>
                      </a:pPr>
                      <a:r>
                        <a:rPr lang="en-US" sz="1800" b="1" i="0" dirty="0" smtClean="0">
                          <a:solidFill>
                            <a:srgbClr val="FFFFFF"/>
                          </a:solidFill>
                          <a:effectLst/>
                          <a:latin typeface="Calibri"/>
                          <a:ea typeface="ＭＳ 明朝"/>
                          <a:cs typeface="Calibri"/>
                        </a:rPr>
                        <a:t>Frequency</a:t>
                      </a:r>
                      <a:endParaRPr lang="en-US" sz="1800" i="0" dirty="0">
                        <a:solidFill>
                          <a:srgbClr val="FFFFFF"/>
                        </a:solidFill>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Every </a:t>
                      </a:r>
                      <a:r>
                        <a:rPr lang="en-US" sz="1600" b="0" dirty="0" smtClean="0">
                          <a:solidFill>
                            <a:srgbClr val="000000"/>
                          </a:solidFill>
                          <a:effectLst/>
                          <a:latin typeface="Calibri"/>
                          <a:ea typeface="ＭＳ 明朝"/>
                          <a:cs typeface="Calibri"/>
                        </a:rPr>
                        <a:t>Room</a:t>
                      </a:r>
                      <a:br>
                        <a:rPr lang="en-US" sz="1600" b="0" dirty="0" smtClean="0">
                          <a:solidFill>
                            <a:srgbClr val="000000"/>
                          </a:solidFill>
                          <a:effectLst/>
                          <a:latin typeface="Calibri"/>
                          <a:ea typeface="ＭＳ 明朝"/>
                          <a:cs typeface="Calibri"/>
                        </a:rPr>
                      </a:br>
                      <a:r>
                        <a:rPr lang="en-US" sz="1600" b="0" dirty="0" smtClean="0">
                          <a:solidFill>
                            <a:srgbClr val="000000"/>
                          </a:solidFill>
                          <a:effectLst/>
                          <a:latin typeface="Calibri"/>
                          <a:ea typeface="ＭＳ 明朝"/>
                          <a:cs typeface="Calibri"/>
                        </a:rPr>
                        <a:t>Change</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Every 10 minutes</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Every 20 sec</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Every 30 sec</a:t>
                      </a:r>
                      <a:r>
                        <a:rPr lang="en-US" sz="1600" b="0" dirty="0" smtClean="0">
                          <a:solidFill>
                            <a:srgbClr val="000000"/>
                          </a:solidFill>
                          <a:effectLst/>
                          <a:latin typeface="Calibri"/>
                          <a:ea typeface="ＭＳ 明朝"/>
                          <a:cs typeface="Calibri"/>
                        </a:rPr>
                        <a:t>, </a:t>
                      </a:r>
                      <a:r>
                        <a:rPr lang="en-US" sz="1600" b="0" dirty="0">
                          <a:solidFill>
                            <a:srgbClr val="000000"/>
                          </a:solidFill>
                          <a:effectLst/>
                          <a:latin typeface="Calibri"/>
                          <a:ea typeface="ＭＳ 明朝"/>
                          <a:cs typeface="Calibri"/>
                        </a:rPr>
                        <a:t>while movement is detected</a:t>
                      </a:r>
                      <a:endParaRPr lang="en-US" sz="1600" b="0" dirty="0">
                        <a:effectLst/>
                        <a:latin typeface="Calibri"/>
                        <a:ea typeface="ＭＳ 明朝"/>
                        <a:cs typeface="Calibri"/>
                      </a:endParaRPr>
                    </a:p>
                  </a:txBody>
                  <a:tcPr marL="68580" marR="68580" marT="0" marB="0" anchor="ctr"/>
                </a:tc>
              </a:tr>
              <a:tr h="754497">
                <a:tc>
                  <a:txBody>
                    <a:bodyPr/>
                    <a:lstStyle/>
                    <a:p>
                      <a:pPr marL="0" marR="0" algn="l">
                        <a:spcBef>
                          <a:spcPts val="0"/>
                        </a:spcBef>
                        <a:spcAft>
                          <a:spcPts val="1000"/>
                        </a:spcAft>
                      </a:pPr>
                      <a:r>
                        <a:rPr lang="en-US" sz="1800" b="1" i="0" dirty="0">
                          <a:solidFill>
                            <a:srgbClr val="FFFFFF"/>
                          </a:solidFill>
                          <a:effectLst/>
                          <a:latin typeface="Calibri"/>
                          <a:ea typeface="ＭＳ 明朝"/>
                          <a:cs typeface="Calibri"/>
                        </a:rPr>
                        <a:t>Flaws</a:t>
                      </a:r>
                      <a:endParaRPr lang="en-US" sz="1800" i="0" dirty="0">
                        <a:solidFill>
                          <a:srgbClr val="FFFFFF"/>
                        </a:solidFill>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a:solidFill>
                            <a:srgbClr val="000000"/>
                          </a:solidFill>
                          <a:effectLst/>
                          <a:latin typeface="Calibri"/>
                          <a:ea typeface="ＭＳ 明朝"/>
                          <a:cs typeface="Calibri"/>
                        </a:rPr>
                        <a:t>Summer and Fall data sets 4 month apart</a:t>
                      </a:r>
                      <a:endParaRPr lang="en-US" sz="160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 </a:t>
                      </a:r>
                      <a:endParaRPr lang="en-US" sz="16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 </a:t>
                      </a:r>
                      <a:endParaRPr lang="en-US" sz="16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a:solidFill>
                            <a:srgbClr val="000000"/>
                          </a:solidFill>
                          <a:effectLst/>
                          <a:latin typeface="Calibri"/>
                          <a:ea typeface="ＭＳ 明朝"/>
                          <a:cs typeface="Calibri"/>
                        </a:rPr>
                        <a:t> </a:t>
                      </a:r>
                      <a:endParaRPr lang="en-US" sz="1600">
                        <a:effectLst/>
                        <a:latin typeface="Calibri"/>
                        <a:ea typeface="ＭＳ 明朝"/>
                        <a:cs typeface="Calibri"/>
                      </a:endParaRPr>
                    </a:p>
                  </a:txBody>
                  <a:tcPr marL="68580" marR="68580" marT="0" marB="0" anchor="ctr"/>
                </a:tc>
              </a:tr>
              <a:tr h="754497">
                <a:tc>
                  <a:txBody>
                    <a:bodyPr/>
                    <a:lstStyle/>
                    <a:p>
                      <a:pPr marL="0" marR="0" algn="l">
                        <a:spcBef>
                          <a:spcPts val="0"/>
                        </a:spcBef>
                        <a:spcAft>
                          <a:spcPts val="1000"/>
                        </a:spcAft>
                      </a:pPr>
                      <a:r>
                        <a:rPr lang="en-US" sz="1800" b="1" i="0">
                          <a:solidFill>
                            <a:srgbClr val="FFFFFF"/>
                          </a:solidFill>
                          <a:effectLst/>
                          <a:latin typeface="Calibri"/>
                          <a:ea typeface="ＭＳ 明朝"/>
                          <a:cs typeface="Calibri"/>
                        </a:rPr>
                        <a:t>Room vs. Floor vs. Campus</a:t>
                      </a:r>
                      <a:endParaRPr lang="en-US" sz="1800" i="0">
                        <a:solidFill>
                          <a:srgbClr val="FFFFFF"/>
                        </a:solidFill>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a:solidFill>
                            <a:srgbClr val="000000"/>
                          </a:solidFill>
                          <a:effectLst/>
                          <a:latin typeface="Calibri"/>
                          <a:ea typeface="ＭＳ 明朝"/>
                          <a:cs typeface="Calibri"/>
                        </a:rPr>
                        <a:t>Covers 1 floor in an office building</a:t>
                      </a:r>
                      <a:endParaRPr lang="en-US" sz="160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Covers every floor in one university office building</a:t>
                      </a:r>
                      <a:endParaRPr lang="en-US" sz="16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Covers several campus buildings</a:t>
                      </a:r>
                      <a:endParaRPr lang="en-US" sz="16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Covers every floor in one university office building</a:t>
                      </a:r>
                      <a:endParaRPr lang="en-US" sz="1600" dirty="0">
                        <a:effectLst/>
                        <a:latin typeface="Calibri"/>
                        <a:ea typeface="ＭＳ 明朝"/>
                        <a:cs typeface="Calibri"/>
                      </a:endParaRPr>
                    </a:p>
                  </a:txBody>
                  <a:tcPr marL="68580" marR="68580" marT="0" marB="0" anchor="ctr"/>
                </a:tc>
              </a:tr>
              <a:tr h="754497">
                <a:tc>
                  <a:txBody>
                    <a:bodyPr/>
                    <a:lstStyle/>
                    <a:p>
                      <a:pPr marL="0" marR="0" algn="l">
                        <a:spcBef>
                          <a:spcPts val="0"/>
                        </a:spcBef>
                        <a:spcAft>
                          <a:spcPts val="1000"/>
                        </a:spcAft>
                      </a:pPr>
                      <a:r>
                        <a:rPr lang="en-US" sz="1800" b="1" i="0" dirty="0">
                          <a:solidFill>
                            <a:srgbClr val="FFFFFF"/>
                          </a:solidFill>
                          <a:effectLst/>
                          <a:latin typeface="Calibri"/>
                          <a:ea typeface="ＭＳ 明朝"/>
                          <a:cs typeface="Calibri"/>
                        </a:rPr>
                        <a:t>Type</a:t>
                      </a:r>
                      <a:endParaRPr lang="en-US" sz="1800" i="0" dirty="0">
                        <a:solidFill>
                          <a:srgbClr val="FFFFFF"/>
                        </a:solidFill>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a:solidFill>
                            <a:srgbClr val="000000"/>
                          </a:solidFill>
                          <a:effectLst/>
                          <a:latin typeface="Calibri"/>
                          <a:ea typeface="ＭＳ 明朝"/>
                          <a:cs typeface="Calibri"/>
                        </a:rPr>
                        <a:t>Transitional</a:t>
                      </a:r>
                      <a:endParaRPr lang="en-US" sz="160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Occupancy</a:t>
                      </a:r>
                      <a:endParaRPr lang="en-US" sz="16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a:solidFill>
                            <a:srgbClr val="000000"/>
                          </a:solidFill>
                          <a:effectLst/>
                          <a:latin typeface="Calibri"/>
                          <a:ea typeface="ＭＳ 明朝"/>
                          <a:cs typeface="Calibri"/>
                        </a:rPr>
                        <a:t>Tracking</a:t>
                      </a:r>
                      <a:endParaRPr lang="en-US" sz="160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Tracking</a:t>
                      </a:r>
                      <a:endParaRPr lang="en-US" sz="1600" dirty="0">
                        <a:effectLst/>
                        <a:latin typeface="Calibri"/>
                        <a:ea typeface="ＭＳ 明朝"/>
                        <a:cs typeface="Calibri"/>
                      </a:endParaRPr>
                    </a:p>
                  </a:txBody>
                  <a:tcPr marL="68580" marR="68580" marT="0" marB="0" anchor="ct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80</a:t>
            </a:fld>
            <a:endParaRPr lang="en-US" dirty="0"/>
          </a:p>
        </p:txBody>
      </p:sp>
    </p:spTree>
    <p:extLst>
      <p:ext uri="{BB962C8B-B14F-4D97-AF65-F5344CB8AC3E}">
        <p14:creationId xmlns:p14="http://schemas.microsoft.com/office/powerpoint/2010/main" val="103921941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Data Sets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15802629"/>
              </p:ext>
            </p:extLst>
          </p:nvPr>
        </p:nvGraphicFramePr>
        <p:xfrm>
          <a:off x="465995" y="1510375"/>
          <a:ext cx="8348640" cy="5098130"/>
        </p:xfrm>
        <a:graphic>
          <a:graphicData uri="http://schemas.openxmlformats.org/drawingml/2006/table">
            <a:tbl>
              <a:tblPr firstRow="1" firstCol="1" bandRow="1">
                <a:tableStyleId>{5C22544A-7EE6-4342-B048-85BDC9FD1C3A}</a:tableStyleId>
              </a:tblPr>
              <a:tblGrid>
                <a:gridCol w="1669728"/>
                <a:gridCol w="1669728"/>
                <a:gridCol w="1669728"/>
                <a:gridCol w="1669728"/>
                <a:gridCol w="1669728"/>
              </a:tblGrid>
              <a:tr h="754497">
                <a:tc>
                  <a:txBody>
                    <a:bodyPr/>
                    <a:lstStyle/>
                    <a:p>
                      <a:pPr marL="0" marR="0" algn="l">
                        <a:spcBef>
                          <a:spcPts val="0"/>
                        </a:spcBef>
                        <a:spcAft>
                          <a:spcPts val="1000"/>
                        </a:spcAft>
                      </a:pPr>
                      <a:endParaRPr lang="en-US" sz="1800" dirty="0">
                        <a:effectLst/>
                        <a:latin typeface="Cambria"/>
                        <a:ea typeface="ＭＳ 明朝"/>
                        <a:cs typeface="Times New Roman"/>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Augsburg </a:t>
                      </a:r>
                      <a:br>
                        <a:rPr lang="en-US" sz="1800" dirty="0" smtClean="0">
                          <a:effectLst/>
                          <a:latin typeface="Calibri"/>
                          <a:ea typeface="ＭＳ 明朝"/>
                          <a:cs typeface="Calibri"/>
                        </a:rPr>
                      </a:br>
                      <a:r>
                        <a:rPr lang="en-US" sz="1800" dirty="0" smtClean="0">
                          <a:effectLst/>
                          <a:latin typeface="Calibri"/>
                          <a:ea typeface="ＭＳ 明朝"/>
                          <a:cs typeface="Calibri"/>
                        </a:rPr>
                        <a:t>Occupancy</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CMU</a:t>
                      </a:r>
                      <a:br>
                        <a:rPr lang="en-US" sz="1800" dirty="0" smtClean="0">
                          <a:effectLst/>
                          <a:latin typeface="Calibri"/>
                          <a:ea typeface="ＭＳ 明朝"/>
                          <a:cs typeface="Calibri"/>
                        </a:rPr>
                      </a:br>
                      <a:r>
                        <a:rPr lang="en-US" sz="1800" dirty="0" smtClean="0">
                          <a:effectLst/>
                          <a:latin typeface="Calibri"/>
                          <a:ea typeface="ＭＳ 明朝"/>
                          <a:cs typeface="Calibri"/>
                        </a:rPr>
                        <a:t>Occupancy</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UCSD</a:t>
                      </a:r>
                      <a:r>
                        <a:rPr lang="en-US" sz="1800" baseline="0" dirty="0" smtClean="0">
                          <a:effectLst/>
                          <a:latin typeface="Calibri"/>
                          <a:ea typeface="ＭＳ 明朝"/>
                          <a:cs typeface="Calibri"/>
                        </a:rPr>
                        <a:t> </a:t>
                      </a:r>
                      <a:br>
                        <a:rPr lang="en-US" sz="1800" baseline="0" dirty="0" smtClean="0">
                          <a:effectLst/>
                          <a:latin typeface="Calibri"/>
                          <a:ea typeface="ＭＳ 明朝"/>
                          <a:cs typeface="Calibri"/>
                        </a:rPr>
                      </a:br>
                      <a:r>
                        <a:rPr lang="en-US" sz="1800" dirty="0" smtClean="0">
                          <a:effectLst/>
                          <a:latin typeface="Calibri"/>
                          <a:ea typeface="ＭＳ 明朝"/>
                          <a:cs typeface="Calibri"/>
                        </a:rPr>
                        <a:t>Movement</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CMU Movement</a:t>
                      </a:r>
                      <a:endParaRPr lang="en-US" sz="1800" dirty="0">
                        <a:effectLst/>
                        <a:latin typeface="Calibri"/>
                        <a:ea typeface="ＭＳ 明朝"/>
                        <a:cs typeface="Calibri"/>
                      </a:endParaRPr>
                    </a:p>
                  </a:txBody>
                  <a:tcPr marL="68580" marR="68580" marT="0" marB="0" anchor="ctr"/>
                </a:tc>
              </a:tr>
              <a:tr h="754497">
                <a:tc>
                  <a:txBody>
                    <a:bodyPr/>
                    <a:lstStyle/>
                    <a:p>
                      <a:pPr marL="0" marR="0" algn="l">
                        <a:spcBef>
                          <a:spcPts val="0"/>
                        </a:spcBef>
                        <a:spcAft>
                          <a:spcPts val="0"/>
                        </a:spcAft>
                      </a:pPr>
                      <a:r>
                        <a:rPr lang="en-US" sz="2000" b="1" i="0" dirty="0" smtClean="0">
                          <a:solidFill>
                            <a:srgbClr val="FFFFFF"/>
                          </a:solidFill>
                          <a:effectLst/>
                          <a:latin typeface="Calibri"/>
                          <a:ea typeface="ＭＳ 明朝"/>
                          <a:cs typeface="Times New Roman"/>
                        </a:rPr>
                        <a:t>Scope</a:t>
                      </a:r>
                      <a:endParaRPr lang="en-US" sz="2400" i="0" dirty="0">
                        <a:solidFill>
                          <a:srgbClr val="FFFFFF"/>
                        </a:solidFill>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4 People, </a:t>
                      </a:r>
                      <a:br>
                        <a:rPr lang="en-US" sz="1800" dirty="0" smtClean="0">
                          <a:solidFill>
                            <a:srgbClr val="000000"/>
                          </a:solidFill>
                          <a:effectLst/>
                          <a:latin typeface="Calibri"/>
                          <a:ea typeface="ＭＳ 明朝"/>
                          <a:cs typeface="Times New Roman"/>
                        </a:rPr>
                      </a:br>
                      <a:r>
                        <a:rPr lang="en-US" sz="1800" baseline="0" dirty="0" smtClean="0">
                          <a:solidFill>
                            <a:srgbClr val="000000"/>
                          </a:solidFill>
                          <a:effectLst/>
                          <a:latin typeface="Calibri"/>
                          <a:ea typeface="ＭＳ 明朝"/>
                          <a:cs typeface="Times New Roman"/>
                        </a:rPr>
                        <a:t>(summer + [break] + fall)</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300 data points per day per room (temp &amp; occupancy)</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275 students, M=11 weeks</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6 People</a:t>
                      </a:r>
                      <a:endParaRPr lang="en-US" sz="2000" dirty="0">
                        <a:effectLst/>
                        <a:latin typeface="Cambria"/>
                        <a:ea typeface="ＭＳ 明朝"/>
                        <a:cs typeface="Times New Roman"/>
                      </a:endParaRPr>
                    </a:p>
                  </a:txBody>
                  <a:tcPr marL="68580" marR="68580" marT="0" marB="0" anchor="ctr"/>
                </a:tc>
              </a:tr>
              <a:tr h="754497">
                <a:tc>
                  <a:txBody>
                    <a:bodyPr/>
                    <a:lstStyle/>
                    <a:p>
                      <a:pPr marL="0" marR="0" algn="l">
                        <a:spcBef>
                          <a:spcPts val="0"/>
                        </a:spcBef>
                        <a:spcAft>
                          <a:spcPts val="0"/>
                        </a:spcAft>
                      </a:pPr>
                      <a:r>
                        <a:rPr lang="en-US" sz="2000" b="1" i="0" dirty="0">
                          <a:solidFill>
                            <a:srgbClr val="FFFFFF"/>
                          </a:solidFill>
                          <a:effectLst/>
                          <a:latin typeface="Calibri"/>
                          <a:ea typeface="ＭＳ 明朝"/>
                          <a:cs typeface="Times New Roman"/>
                        </a:rPr>
                        <a:t>Total </a:t>
                      </a:r>
                      <a:r>
                        <a:rPr lang="en-US" sz="2000" b="1" i="0" dirty="0" smtClean="0">
                          <a:solidFill>
                            <a:srgbClr val="FFFFFF"/>
                          </a:solidFill>
                          <a:effectLst/>
                          <a:latin typeface="Calibri"/>
                          <a:ea typeface="ＭＳ 明朝"/>
                          <a:cs typeface="Times New Roman"/>
                        </a:rPr>
                        <a:t>locations</a:t>
                      </a:r>
                      <a:endParaRPr lang="en-US" sz="2400" i="0" dirty="0">
                        <a:solidFill>
                          <a:srgbClr val="FFFFFF"/>
                        </a:solidFill>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a:solidFill>
                            <a:srgbClr val="000000"/>
                          </a:solidFill>
                          <a:effectLst/>
                          <a:latin typeface="Calibri"/>
                          <a:ea typeface="ＭＳ 明朝"/>
                          <a:cs typeface="Times New Roman"/>
                        </a:rPr>
                        <a:t>15</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293 Rooms</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a:solidFill>
                            <a:srgbClr val="000000"/>
                          </a:solidFill>
                          <a:effectLst/>
                          <a:latin typeface="Calibri"/>
                          <a:ea typeface="ＭＳ 明朝"/>
                          <a:cs typeface="Times New Roman"/>
                        </a:rPr>
                        <a:t>200</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2074 (10x10</a:t>
                      </a:r>
                      <a:r>
                        <a:rPr lang="en-US" sz="1800" baseline="0" dirty="0" smtClean="0">
                          <a:solidFill>
                            <a:srgbClr val="000000"/>
                          </a:solidFill>
                          <a:effectLst/>
                          <a:latin typeface="Calibri"/>
                          <a:ea typeface="ＭＳ 明朝"/>
                          <a:cs typeface="Times New Roman"/>
                        </a:rPr>
                        <a:t> meter segments)</a:t>
                      </a:r>
                      <a:endParaRPr lang="en-US" sz="2000" dirty="0">
                        <a:effectLst/>
                        <a:latin typeface="Cambria"/>
                        <a:ea typeface="ＭＳ 明朝"/>
                        <a:cs typeface="Times New Roman"/>
                      </a:endParaRPr>
                    </a:p>
                  </a:txBody>
                  <a:tcPr marL="68580" marR="68580" marT="0" marB="0" anchor="ctr"/>
                </a:tc>
              </a:tr>
              <a:tr h="754497">
                <a:tc>
                  <a:txBody>
                    <a:bodyPr/>
                    <a:lstStyle/>
                    <a:p>
                      <a:pPr marL="0" marR="0" algn="l">
                        <a:spcBef>
                          <a:spcPts val="0"/>
                        </a:spcBef>
                        <a:spcAft>
                          <a:spcPts val="0"/>
                        </a:spcAft>
                      </a:pPr>
                      <a:r>
                        <a:rPr lang="en-US" sz="2000" b="1" i="0" dirty="0" smtClean="0">
                          <a:solidFill>
                            <a:srgbClr val="FFFFFF"/>
                          </a:solidFill>
                          <a:effectLst/>
                          <a:latin typeface="Calibri"/>
                          <a:ea typeface="ＭＳ 明朝"/>
                          <a:cs typeface="Times New Roman"/>
                        </a:rPr>
                        <a:t>Days</a:t>
                      </a:r>
                      <a:endParaRPr lang="en-US" sz="2400" i="0" dirty="0">
                        <a:solidFill>
                          <a:srgbClr val="FFFFFF"/>
                        </a:solidFill>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M=23.25 </a:t>
                      </a:r>
                      <a:r>
                        <a:rPr lang="en-US" sz="1800" dirty="0">
                          <a:solidFill>
                            <a:srgbClr val="000000"/>
                          </a:solidFill>
                          <a:effectLst/>
                          <a:latin typeface="Calibri"/>
                          <a:ea typeface="ＭＳ 明朝"/>
                          <a:cs typeface="Times New Roman"/>
                        </a:rPr>
                        <a:t>(SD 3.42)</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M=188.65 </a:t>
                      </a:r>
                      <a:r>
                        <a:rPr lang="en-US" sz="1800" dirty="0">
                          <a:solidFill>
                            <a:srgbClr val="000000"/>
                          </a:solidFill>
                          <a:effectLst/>
                          <a:latin typeface="Calibri"/>
                          <a:ea typeface="ＭＳ 明朝"/>
                          <a:cs typeface="Times New Roman"/>
                        </a:rPr>
                        <a:t>(SD </a:t>
                      </a:r>
                      <a:r>
                        <a:rPr lang="en-US" sz="1800" dirty="0" smtClean="0">
                          <a:solidFill>
                            <a:srgbClr val="000000"/>
                          </a:solidFill>
                          <a:effectLst/>
                          <a:latin typeface="Calibri"/>
                          <a:ea typeface="ＭＳ 明朝"/>
                          <a:cs typeface="Times New Roman"/>
                        </a:rPr>
                        <a:t>4.3)</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M=25.56 </a:t>
                      </a:r>
                      <a:r>
                        <a:rPr lang="en-US" sz="1800" dirty="0">
                          <a:solidFill>
                            <a:srgbClr val="000000"/>
                          </a:solidFill>
                          <a:effectLst/>
                          <a:latin typeface="Calibri"/>
                          <a:ea typeface="ＭＳ 明朝"/>
                          <a:cs typeface="Times New Roman"/>
                        </a:rPr>
                        <a:t>(SD 20.81)</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M=58.1 (</a:t>
                      </a:r>
                      <a:r>
                        <a:rPr lang="en-US" sz="1800" dirty="0">
                          <a:solidFill>
                            <a:srgbClr val="000000"/>
                          </a:solidFill>
                          <a:effectLst/>
                          <a:latin typeface="Calibri"/>
                          <a:ea typeface="ＭＳ 明朝"/>
                          <a:cs typeface="Times New Roman"/>
                        </a:rPr>
                        <a:t>SD </a:t>
                      </a:r>
                      <a:r>
                        <a:rPr lang="en-US" sz="1800" dirty="0" smtClean="0">
                          <a:solidFill>
                            <a:srgbClr val="000000"/>
                          </a:solidFill>
                          <a:effectLst/>
                          <a:latin typeface="Calibri"/>
                          <a:ea typeface="ＭＳ 明朝"/>
                          <a:cs typeface="Times New Roman"/>
                        </a:rPr>
                        <a:t>32.57)</a:t>
                      </a:r>
                      <a:endParaRPr lang="en-US" sz="2000" dirty="0">
                        <a:effectLst/>
                        <a:latin typeface="Cambria"/>
                        <a:ea typeface="ＭＳ 明朝"/>
                        <a:cs typeface="Times New Roman"/>
                      </a:endParaRPr>
                    </a:p>
                  </a:txBody>
                  <a:tcPr marL="68580" marR="68580" marT="0" marB="0" anchor="ctr"/>
                </a:tc>
              </a:tr>
              <a:tr h="754497">
                <a:tc>
                  <a:txBody>
                    <a:bodyPr/>
                    <a:lstStyle/>
                    <a:p>
                      <a:pPr marL="0" marR="0" algn="l">
                        <a:spcBef>
                          <a:spcPts val="0"/>
                        </a:spcBef>
                        <a:spcAft>
                          <a:spcPts val="0"/>
                        </a:spcAft>
                      </a:pPr>
                      <a:r>
                        <a:rPr lang="en-US" sz="2000" b="1" i="0" dirty="0" smtClean="0">
                          <a:solidFill>
                            <a:srgbClr val="FFFFFF"/>
                          </a:solidFill>
                          <a:effectLst/>
                          <a:latin typeface="Calibri"/>
                          <a:ea typeface="ＭＳ 明朝"/>
                          <a:cs typeface="Times New Roman"/>
                        </a:rPr>
                        <a:t>Data</a:t>
                      </a:r>
                      <a:r>
                        <a:rPr lang="en-US" sz="2000" b="1" i="0" baseline="0" dirty="0" smtClean="0">
                          <a:solidFill>
                            <a:srgbClr val="FFFFFF"/>
                          </a:solidFill>
                          <a:effectLst/>
                          <a:latin typeface="Calibri"/>
                          <a:ea typeface="ＭＳ 明朝"/>
                          <a:cs typeface="Times New Roman"/>
                        </a:rPr>
                        <a:t> </a:t>
                      </a:r>
                      <a:r>
                        <a:rPr lang="en-US" sz="2000" b="1" i="0" dirty="0" smtClean="0">
                          <a:solidFill>
                            <a:srgbClr val="FFFFFF"/>
                          </a:solidFill>
                          <a:effectLst/>
                          <a:latin typeface="Calibri"/>
                          <a:ea typeface="ＭＳ 明朝"/>
                          <a:cs typeface="Times New Roman"/>
                        </a:rPr>
                        <a:t>points per person/day </a:t>
                      </a:r>
                      <a:endParaRPr lang="en-US" sz="2400" i="0" dirty="0">
                        <a:solidFill>
                          <a:srgbClr val="FFFFFF"/>
                        </a:solidFill>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M=316.60 </a:t>
                      </a:r>
                      <a:r>
                        <a:rPr lang="en-US" sz="1800" dirty="0">
                          <a:solidFill>
                            <a:srgbClr val="000000"/>
                          </a:solidFill>
                          <a:effectLst/>
                          <a:latin typeface="Calibri"/>
                          <a:ea typeface="ＭＳ 明朝"/>
                          <a:cs typeface="Times New Roman"/>
                        </a:rPr>
                        <a:t>(SD 8.55)</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N/A</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M=508.46 </a:t>
                      </a:r>
                      <a:r>
                        <a:rPr lang="en-US" sz="1800" dirty="0">
                          <a:solidFill>
                            <a:srgbClr val="000000"/>
                          </a:solidFill>
                          <a:effectLst/>
                          <a:latin typeface="Calibri"/>
                          <a:ea typeface="ＭＳ 明朝"/>
                          <a:cs typeface="Times New Roman"/>
                        </a:rPr>
                        <a:t>(SD 739.1)</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M=497.65 (SD 273.96)</a:t>
                      </a:r>
                      <a:endParaRPr lang="en-US" sz="2000" dirty="0">
                        <a:effectLst/>
                        <a:latin typeface="Cambria"/>
                        <a:ea typeface="ＭＳ 明朝"/>
                        <a:cs typeface="Times New Roman"/>
                      </a:endParaRPr>
                    </a:p>
                  </a:txBody>
                  <a:tcPr marL="68580" marR="68580" marT="0" marB="0" anchor="ctr"/>
                </a:tc>
              </a:tr>
              <a:tr h="754497">
                <a:tc>
                  <a:txBody>
                    <a:bodyPr/>
                    <a:lstStyle/>
                    <a:p>
                      <a:pPr marL="0" marR="0" algn="l">
                        <a:spcBef>
                          <a:spcPts val="0"/>
                        </a:spcBef>
                        <a:spcAft>
                          <a:spcPts val="0"/>
                        </a:spcAft>
                      </a:pPr>
                      <a:r>
                        <a:rPr lang="en-US" sz="2000" b="1" i="0" dirty="0" smtClean="0">
                          <a:solidFill>
                            <a:srgbClr val="FFFFFF"/>
                          </a:solidFill>
                          <a:effectLst/>
                          <a:latin typeface="Calibri"/>
                          <a:ea typeface="ＭＳ 明朝"/>
                          <a:cs typeface="Times New Roman"/>
                        </a:rPr>
                        <a:t>Locations </a:t>
                      </a:r>
                      <a:r>
                        <a:rPr lang="en-US" sz="2000" b="1" i="0" dirty="0">
                          <a:solidFill>
                            <a:srgbClr val="FFFFFF"/>
                          </a:solidFill>
                          <a:effectLst/>
                          <a:latin typeface="Calibri"/>
                          <a:ea typeface="ＭＳ 明朝"/>
                          <a:cs typeface="Times New Roman"/>
                        </a:rPr>
                        <a:t>per </a:t>
                      </a:r>
                      <a:r>
                        <a:rPr lang="en-US" sz="2000" b="1" i="0" dirty="0" smtClean="0">
                          <a:solidFill>
                            <a:srgbClr val="FFFFFF"/>
                          </a:solidFill>
                          <a:effectLst/>
                          <a:latin typeface="Calibri"/>
                          <a:ea typeface="ＭＳ 明朝"/>
                          <a:cs typeface="Times New Roman"/>
                        </a:rPr>
                        <a:t>person/</a:t>
                      </a:r>
                      <a:r>
                        <a:rPr lang="en-US" sz="2000" b="1" i="0" dirty="0">
                          <a:solidFill>
                            <a:srgbClr val="FFFFFF"/>
                          </a:solidFill>
                          <a:effectLst/>
                          <a:latin typeface="Calibri"/>
                          <a:ea typeface="ＭＳ 明朝"/>
                          <a:cs typeface="Times New Roman"/>
                        </a:rPr>
                        <a:t>day </a:t>
                      </a:r>
                      <a:endParaRPr lang="en-US" sz="2400" i="0" dirty="0">
                        <a:solidFill>
                          <a:srgbClr val="FFFFFF"/>
                        </a:solidFill>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M=6.70 </a:t>
                      </a:r>
                      <a:r>
                        <a:rPr lang="en-US" sz="1800" dirty="0">
                          <a:solidFill>
                            <a:srgbClr val="000000"/>
                          </a:solidFill>
                          <a:effectLst/>
                          <a:latin typeface="Calibri"/>
                          <a:ea typeface="ＭＳ 明朝"/>
                          <a:cs typeface="Times New Roman"/>
                        </a:rPr>
                        <a:t>(SD 0.70)</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N/A</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M=3.45 </a:t>
                      </a:r>
                      <a:r>
                        <a:rPr lang="en-US" sz="1800" dirty="0">
                          <a:solidFill>
                            <a:srgbClr val="000000"/>
                          </a:solidFill>
                          <a:effectLst/>
                          <a:latin typeface="Calibri"/>
                          <a:ea typeface="ＭＳ 明朝"/>
                          <a:cs typeface="Times New Roman"/>
                        </a:rPr>
                        <a:t>(SD 2.68)</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M=44.97 (SD</a:t>
                      </a:r>
                      <a:r>
                        <a:rPr lang="en-US" sz="1800" baseline="0" dirty="0" smtClean="0">
                          <a:solidFill>
                            <a:srgbClr val="000000"/>
                          </a:solidFill>
                          <a:effectLst/>
                          <a:latin typeface="Calibri"/>
                          <a:ea typeface="ＭＳ 明朝"/>
                          <a:cs typeface="Times New Roman"/>
                        </a:rPr>
                        <a:t> 10.67)</a:t>
                      </a:r>
                      <a:endParaRPr lang="en-US" sz="2000" dirty="0">
                        <a:effectLst/>
                        <a:latin typeface="Cambria"/>
                        <a:ea typeface="ＭＳ 明朝"/>
                        <a:cs typeface="Times New Roman"/>
                      </a:endParaRPr>
                    </a:p>
                  </a:txBody>
                  <a:tcPr marL="68580" marR="68580" marT="0" marB="0" anchor="ct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81</a:t>
            </a:fld>
            <a:endParaRPr lang="en-US" dirty="0"/>
          </a:p>
        </p:txBody>
      </p:sp>
    </p:spTree>
    <p:extLst>
      <p:ext uri="{BB962C8B-B14F-4D97-AF65-F5344CB8AC3E}">
        <p14:creationId xmlns:p14="http://schemas.microsoft.com/office/powerpoint/2010/main" val="321977849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Completeness?</a:t>
            </a:r>
            <a:endParaRPr lang="en-US" dirty="0"/>
          </a:p>
        </p:txBody>
      </p:sp>
      <p:sp>
        <p:nvSpPr>
          <p:cNvPr id="3" name="Content Placeholder 2"/>
          <p:cNvSpPr>
            <a:spLocks noGrp="1"/>
          </p:cNvSpPr>
          <p:nvPr>
            <p:ph idx="1"/>
          </p:nvPr>
        </p:nvSpPr>
        <p:spPr/>
        <p:txBody>
          <a:bodyPr/>
          <a:lstStyle/>
          <a:p>
            <a:pPr marL="0" indent="0">
              <a:buNone/>
            </a:pPr>
            <a:r>
              <a:rPr lang="en-US" dirty="0" smtClean="0"/>
              <a:t>Augsburg Occupancy:</a:t>
            </a:r>
          </a:p>
          <a:p>
            <a:r>
              <a:rPr lang="en-US" dirty="0"/>
              <a:t>Due to the smart doorplate only transitional data from one space to another is available.  </a:t>
            </a:r>
          </a:p>
          <a:p>
            <a:r>
              <a:rPr lang="en-US" dirty="0" smtClean="0"/>
              <a:t>The summer </a:t>
            </a:r>
            <a:r>
              <a:rPr lang="en-US" dirty="0"/>
              <a:t>and fall data sets are nearly four month </a:t>
            </a:r>
            <a:r>
              <a:rPr lang="en-US" dirty="0" smtClean="0"/>
              <a:t>apart. Problem?</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82</a:t>
            </a:fld>
            <a:endParaRPr lang="en-US" dirty="0"/>
          </a:p>
        </p:txBody>
      </p:sp>
    </p:spTree>
    <p:extLst>
      <p:ext uri="{BB962C8B-B14F-4D97-AF65-F5344CB8AC3E}">
        <p14:creationId xmlns:p14="http://schemas.microsoft.com/office/powerpoint/2010/main" val="353588491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Completeness?</a:t>
            </a:r>
            <a:endParaRPr lang="en-US" dirty="0"/>
          </a:p>
        </p:txBody>
      </p:sp>
      <p:sp>
        <p:nvSpPr>
          <p:cNvPr id="3" name="Content Placeholder 2"/>
          <p:cNvSpPr>
            <a:spLocks noGrp="1"/>
          </p:cNvSpPr>
          <p:nvPr>
            <p:ph idx="1"/>
          </p:nvPr>
        </p:nvSpPr>
        <p:spPr/>
        <p:txBody>
          <a:bodyPr/>
          <a:lstStyle/>
          <a:p>
            <a:pPr marL="0" indent="0">
              <a:buNone/>
            </a:pPr>
            <a:r>
              <a:rPr lang="en-US" dirty="0" smtClean="0"/>
              <a:t>UCSD Movement:</a:t>
            </a:r>
          </a:p>
          <a:p>
            <a:r>
              <a:rPr lang="en-US" dirty="0"/>
              <a:t>The number of data points were not equally distributed over all user, some left their device on all the time, but others only collected one </a:t>
            </a:r>
            <a:r>
              <a:rPr lang="en-US" dirty="0" smtClean="0"/>
              <a:t>days </a:t>
            </a:r>
            <a:r>
              <a:rPr lang="en-US" dirty="0"/>
              <a:t>worth of data </a:t>
            </a:r>
          </a:p>
          <a:p>
            <a:pPr marL="0" indent="0">
              <a:buNone/>
            </a:pPr>
            <a:r>
              <a:rPr lang="en-US" dirty="0" smtClean="0"/>
              <a:t>All data sets:</a:t>
            </a:r>
          </a:p>
          <a:p>
            <a:r>
              <a:rPr lang="en-US" dirty="0" smtClean="0"/>
              <a:t>Some locations have much more data than others</a:t>
            </a:r>
          </a:p>
          <a:p>
            <a:pPr marL="0" indent="0">
              <a:buNone/>
            </a:pPr>
            <a:r>
              <a:rPr lang="en-US" dirty="0" smtClean="0"/>
              <a:t>Issue: is skew a glitch or a feature?</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83</a:t>
            </a:fld>
            <a:endParaRPr lang="en-US" dirty="0"/>
          </a:p>
        </p:txBody>
      </p:sp>
    </p:spTree>
    <p:extLst>
      <p:ext uri="{BB962C8B-B14F-4D97-AF65-F5344CB8AC3E}">
        <p14:creationId xmlns:p14="http://schemas.microsoft.com/office/powerpoint/2010/main" val="277424626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Graph of prime locations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84</a:t>
            </a:fld>
            <a:endParaRPr lang="en-US" dirty="0"/>
          </a:p>
        </p:txBody>
      </p:sp>
      <p:graphicFrame>
        <p:nvGraphicFramePr>
          <p:cNvPr id="7" name="Content Placeholder 9"/>
          <p:cNvGraphicFramePr>
            <a:graphicFrameLocks noGrp="1"/>
          </p:cNvGraphicFramePr>
          <p:nvPr>
            <p:ph idx="1"/>
            <p:extLst>
              <p:ext uri="{D42A27DB-BD31-4B8C-83A1-F6EECF244321}">
                <p14:modId xmlns:p14="http://schemas.microsoft.com/office/powerpoint/2010/main" val="4189963333"/>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6127900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UCSD Data Set Skew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85</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161813278"/>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4364957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UCSD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86</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21114865"/>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134892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UCSD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87</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49681813"/>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8545887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88</a:t>
            </a:fld>
            <a:endParaRPr lang="en-US" dirty="0"/>
          </a:p>
        </p:txBody>
      </p:sp>
    </p:spTree>
    <p:extLst>
      <p:ext uri="{BB962C8B-B14F-4D97-AF65-F5344CB8AC3E}">
        <p14:creationId xmlns:p14="http://schemas.microsoft.com/office/powerpoint/2010/main" val="258003465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dirty="0"/>
              <a:t>Address </a:t>
            </a:r>
            <a:r>
              <a:rPr lang="en-US" dirty="0" smtClean="0"/>
              <a:t>as many issues as possible when </a:t>
            </a:r>
            <a:r>
              <a:rPr lang="en-US" dirty="0"/>
              <a:t>you </a:t>
            </a:r>
            <a:r>
              <a:rPr lang="en-US" i="1" dirty="0"/>
              <a:t>plan </a:t>
            </a:r>
            <a:r>
              <a:rPr lang="en-US" dirty="0"/>
              <a:t>your </a:t>
            </a:r>
            <a:r>
              <a:rPr lang="en-US" dirty="0" smtClean="0"/>
              <a:t>sample &amp; data collection strategies</a:t>
            </a:r>
          </a:p>
          <a:p>
            <a:pPr marL="0" indent="0">
              <a:buNone/>
            </a:pPr>
            <a:r>
              <a:rPr lang="en-US" dirty="0" smtClean="0"/>
              <a:t>Check for all of the same issues if you are using someone else’s data!</a:t>
            </a: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6/26/14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89</a:t>
            </a:fld>
            <a:endParaRPr lang="en-US" dirty="0"/>
          </a:p>
        </p:txBody>
      </p:sp>
    </p:spTree>
    <p:extLst>
      <p:ext uri="{BB962C8B-B14F-4D97-AF65-F5344CB8AC3E}">
        <p14:creationId xmlns:p14="http://schemas.microsoft.com/office/powerpoint/2010/main" val="3681471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trust your data?</a:t>
            </a:r>
            <a:endParaRPr lang="en-US" dirty="0"/>
          </a:p>
        </p:txBody>
      </p:sp>
      <p:pic>
        <p:nvPicPr>
          <p:cNvPr id="6" name="Content Placeholder 5"/>
          <p:cNvPicPr>
            <a:picLocks noGrp="1" noChangeAspect="1"/>
          </p:cNvPicPr>
          <p:nvPr>
            <p:ph idx="1"/>
          </p:nvPr>
        </p:nvPicPr>
        <p:blipFill>
          <a:blip r:embed="rId3"/>
          <a:srcRect l="-22040" r="-22040"/>
          <a:stretch>
            <a:fillRect/>
          </a:stretch>
        </p:blipFill>
        <p:spPr>
          <a:xfrm>
            <a:off x="-42199" y="1340182"/>
            <a:ext cx="7865480" cy="4887581"/>
          </a:xfrm>
        </p:spPr>
      </p:pic>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dirty="0"/>
              <a:t>http://</a:t>
            </a:r>
            <a:r>
              <a:rPr lang="en-US" dirty="0" err="1"/>
              <a:t>www.theawl.com</a:t>
            </a:r>
            <a:r>
              <a:rPr lang="en-US" dirty="0"/>
              <a:t>/2014/06/that-big-study-about-how-the-student-debt-nightmare-is-in-your-head-its-garbage?utm_source=</a:t>
            </a:r>
            <a:r>
              <a:rPr lang="en-US" dirty="0" err="1"/>
              <a:t>feedburner&amp;utm_medium</a:t>
            </a:r>
            <a:r>
              <a:rPr lang="en-US" dirty="0"/>
              <a:t>=</a:t>
            </a:r>
            <a:r>
              <a:rPr lang="en-US" dirty="0" err="1"/>
              <a:t>feed&amp;utm_campaign</a:t>
            </a:r>
            <a:r>
              <a:rPr lang="en-US" dirty="0"/>
              <a:t>=Feed%3A%20TheAwl%20%28The%20Awl%29</a:t>
            </a:r>
          </a:p>
        </p:txBody>
      </p:sp>
    </p:spTree>
    <p:extLst>
      <p:ext uri="{BB962C8B-B14F-4D97-AF65-F5344CB8AC3E}">
        <p14:creationId xmlns:p14="http://schemas.microsoft.com/office/powerpoint/2010/main" val="172226339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4181</TotalTime>
  <Words>5452</Words>
  <Application>Microsoft Macintosh PowerPoint</Application>
  <PresentationFormat>On-screen Show (4:3)</PresentationFormat>
  <Paragraphs>733</Paragraphs>
  <Slides>89</Slides>
  <Notes>48</Notes>
  <HiddenSlides>0</HiddenSlides>
  <MMClips>2</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PowerPoint Presentation</vt:lpstr>
      <vt:lpstr>Jen’s Background</vt:lpstr>
      <vt:lpstr>Recommended Texts</vt:lpstr>
      <vt:lpstr>Where to find the class</vt:lpstr>
      <vt:lpstr>You know this but …  It Starts With A Question</vt:lpstr>
      <vt:lpstr>Example: Mobile data collection; Identifying activity</vt:lpstr>
      <vt:lpstr>It’s not all about data…</vt:lpstr>
      <vt:lpstr>It’s not all about data…</vt:lpstr>
      <vt:lpstr>Can you trust your data?</vt:lpstr>
      <vt:lpstr>Can you trust your data?</vt:lpstr>
      <vt:lpstr>Sources of Error</vt:lpstr>
      <vt:lpstr>Where do we sample from?</vt:lpstr>
      <vt:lpstr>Where do we sample from?</vt:lpstr>
      <vt:lpstr>Independent Samples (infinite)</vt:lpstr>
      <vt:lpstr>‘Random’ Sampling Error</vt:lpstr>
      <vt:lpstr>‘Systematic Bias’ in Sampling </vt:lpstr>
      <vt:lpstr>What Makes a Good Sample?</vt:lpstr>
      <vt:lpstr>Example:  Medical Treatment Studies</vt:lpstr>
      <vt:lpstr>PowerPoint Presentation</vt:lpstr>
      <vt:lpstr>PowerPoint Presentation</vt:lpstr>
      <vt:lpstr>PowerPoint Presentation</vt:lpstr>
      <vt:lpstr>Using Secondary Data for Verification</vt:lpstr>
      <vt:lpstr>PowerPoint Presentation</vt:lpstr>
      <vt:lpstr>PowerPoint Presentation</vt:lpstr>
      <vt:lpstr>But what if your population looks like this?</vt:lpstr>
      <vt:lpstr>PowerPoint Presentation</vt:lpstr>
      <vt:lpstr>PowerPoint Presentation</vt:lpstr>
      <vt:lpstr>Selection Bias</vt:lpstr>
      <vt:lpstr>The Literary Digest Poll</vt:lpstr>
      <vt:lpstr>The Literary Digest Poll</vt:lpstr>
      <vt:lpstr>The Literary Digest Poll</vt:lpstr>
      <vt:lpstr>The Literary Digest Poll</vt:lpstr>
      <vt:lpstr>PowerPoint Presentation</vt:lpstr>
      <vt:lpstr>The Literary Digest Poll</vt:lpstr>
      <vt:lpstr>The Literary Digest Poll</vt:lpstr>
      <vt:lpstr>The Literary Digest Poll</vt:lpstr>
      <vt:lpstr>The Literary Digest Poll</vt:lpstr>
      <vt:lpstr>Was there selection bias in our Lyme Disease sample?</vt:lpstr>
      <vt:lpstr>Was there selection bias in our Lyme Disease sample?</vt:lpstr>
      <vt:lpstr>Is there selection bias here?</vt:lpstr>
      <vt:lpstr>Sources of Error</vt:lpstr>
      <vt:lpstr>Experiment:  Eye Witness Report</vt:lpstr>
      <vt:lpstr>PowerPoint Presentation</vt:lpstr>
      <vt:lpstr>Answer the survey in front of you</vt:lpstr>
      <vt:lpstr>Results Mean 53.5 vs  66</vt:lpstr>
      <vt:lpstr>Speed estimate by verb condition</vt:lpstr>
      <vt:lpstr>One week later… Did you see anybroken glass?</vt:lpstr>
      <vt:lpstr>One week later… Did you see anybroken glass?</vt:lpstr>
      <vt:lpstr>Demand Characteristics</vt:lpstr>
      <vt:lpstr>PowerPoint Presentation</vt:lpstr>
      <vt:lpstr>PowerPoint Presentation</vt:lpstr>
      <vt:lpstr>Let’s try this on ourselves</vt:lpstr>
      <vt:lpstr>Survey</vt:lpstr>
      <vt:lpstr>Results 55</vt:lpstr>
      <vt:lpstr>Ability to recognize humor</vt:lpstr>
      <vt:lpstr>Illusory superiority</vt:lpstr>
      <vt:lpstr>Replicated in many domains</vt:lpstr>
      <vt:lpstr>Also evidenced in studies of: </vt:lpstr>
      <vt:lpstr>Measurement Errors</vt:lpstr>
      <vt:lpstr>Measurement Errors</vt:lpstr>
      <vt:lpstr>Measurement Errors</vt:lpstr>
      <vt:lpstr>Measurement Errors</vt:lpstr>
      <vt:lpstr>Sources of Error</vt:lpstr>
      <vt:lpstr>Curbstoning is a common threat to data quality.</vt:lpstr>
      <vt:lpstr>Dealing with Curbstoning</vt:lpstr>
      <vt:lpstr>Legitimate hole filling </vt:lpstr>
      <vt:lpstr>Implementation Issues</vt:lpstr>
      <vt:lpstr>Four C’s of Data Quality</vt:lpstr>
      <vt:lpstr>Questions about Completeness</vt:lpstr>
      <vt:lpstr>Solutions and Issues for Missing Data</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 Impact</vt:lpstr>
      <vt:lpstr>Is your Data Accountable?</vt:lpstr>
      <vt:lpstr>Example analysis of 4 Data Sets</vt:lpstr>
      <vt:lpstr>Four Data Sets</vt:lpstr>
      <vt:lpstr>Completeness?</vt:lpstr>
      <vt:lpstr>Completeness?</vt:lpstr>
      <vt:lpstr>Example: Graph of prime locations</vt:lpstr>
      <vt:lpstr>UCSD Data Set Skew</vt:lpstr>
      <vt:lpstr>Example: UCSD Data Set</vt:lpstr>
      <vt:lpstr>Example: UCSD Data Set</vt:lpstr>
      <vt:lpstr>Recommended Reading</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291</cp:revision>
  <dcterms:created xsi:type="dcterms:W3CDTF">2013-10-07T16:54:34Z</dcterms:created>
  <dcterms:modified xsi:type="dcterms:W3CDTF">2014-06-26T13:21:07Z</dcterms:modified>
</cp:coreProperties>
</file>